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94" r:id="rId3"/>
    <p:sldId id="503" r:id="rId4"/>
    <p:sldId id="524" r:id="rId5"/>
    <p:sldId id="318" r:id="rId6"/>
    <p:sldId id="519" r:id="rId7"/>
    <p:sldId id="536" r:id="rId8"/>
    <p:sldId id="472" r:id="rId9"/>
    <p:sldId id="498" r:id="rId10"/>
    <p:sldId id="522" r:id="rId11"/>
    <p:sldId id="521" r:id="rId12"/>
    <p:sldId id="262" r:id="rId13"/>
    <p:sldId id="532" r:id="rId14"/>
    <p:sldId id="293" r:id="rId15"/>
    <p:sldId id="258" r:id="rId16"/>
    <p:sldId id="292" r:id="rId17"/>
    <p:sldId id="263" r:id="rId18"/>
    <p:sldId id="264" r:id="rId19"/>
    <p:sldId id="533" r:id="rId20"/>
    <p:sldId id="534" r:id="rId21"/>
    <p:sldId id="527" r:id="rId22"/>
    <p:sldId id="266" r:id="rId23"/>
    <p:sldId id="267" r:id="rId24"/>
    <p:sldId id="525" r:id="rId25"/>
    <p:sldId id="526" r:id="rId26"/>
    <p:sldId id="523"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106" d="100"/>
          <a:sy n="106" d="100"/>
        </p:scale>
        <p:origin x="144" y="10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12776-740E-4C2C-B9A4-B3BB955C3DD1}" type="datetimeFigureOut">
              <a:rPr lang="de-DE" smtClean="0"/>
              <a:t>22.09.2026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530C7B-14F8-4C30-9456-47202DD22867}" type="slidenum">
              <a:rPr lang="de-DE" smtClean="0"/>
              <a:t>‹Nr.›</a:t>
            </a:fld>
            <a:endParaRPr lang="de-DE"/>
          </a:p>
        </p:txBody>
      </p:sp>
    </p:spTree>
    <p:extLst>
      <p:ext uri="{BB962C8B-B14F-4D97-AF65-F5344CB8AC3E}">
        <p14:creationId xmlns:p14="http://schemas.microsoft.com/office/powerpoint/2010/main" val="1644586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57C66-9ABD-E1B0-3426-3642E448D24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F0D3C43-B9D2-1F0B-F96F-153ACAD52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796FB8D-0365-9D00-E018-A777A9A4C667}"/>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529B6384-230F-87B2-0C7D-2DA04158E5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E9E253-C021-C6BB-2EFE-061DB5DC9A90}"/>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63897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3B184-FE63-9D1D-B680-F468DFC2890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0FC5AD6-5C56-B7F7-1F3D-A93240373A7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85A48EA-AD04-DC2F-9AB9-BD2B3C0F935D}"/>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675BB028-230D-89ED-6959-F9645B43915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66A103E-6B31-14A6-F134-DF19F5BFA668}"/>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429067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359C3-7896-90CB-4239-ED6271C769E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83627FF-3567-223E-C314-4700CE61F2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DF22713-0A41-94FC-F98F-1C681770D3F1}"/>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986879FF-837A-A949-FE20-C58D339BBDD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EC2EE7-F278-0A8D-5A4A-02CA761EF1C1}"/>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85136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9127E-F59A-F749-E4E9-C42283D0EA4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D1E24CA-D619-3BEC-B464-6546BEC40C3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73059C7-D1EC-EE22-9092-AF615D20B50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FA6FC6E-F530-7D6C-6892-BDAFBCCED5FE}"/>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6" name="Fußzeilenplatzhalter 5">
            <a:extLst>
              <a:ext uri="{FF2B5EF4-FFF2-40B4-BE49-F238E27FC236}">
                <a16:creationId xmlns:a16="http://schemas.microsoft.com/office/drawing/2014/main" id="{46D2E280-671C-CAE4-7856-2326FC3BDB6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BAC394-2CC5-1B04-83B3-602707BD5B93}"/>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24362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495F55-CB8B-BAFE-F76A-DDAD325D1D0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0F9C135-9F0B-AD31-19CD-6E70DA91F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CDFD6E0-CA3A-7482-0D33-9587BA7EBF9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B9F8B1F-5C8D-DFBE-7306-712A809575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EE6FBF-36DE-66D6-331B-49BBBC39551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8C0ED3D-F9AA-AB10-5D52-80BF0A97EB2F}"/>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8" name="Fußzeilenplatzhalter 7">
            <a:extLst>
              <a:ext uri="{FF2B5EF4-FFF2-40B4-BE49-F238E27FC236}">
                <a16:creationId xmlns:a16="http://schemas.microsoft.com/office/drawing/2014/main" id="{E5774F27-9FA7-81C8-0A48-CC0D1D4FC67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F1AE970-BAB3-682C-0753-A5494DEEE212}"/>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77021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6C9A0-96A2-B64E-0407-84321E33BC4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8D01FB8-8018-B3D0-2A8A-981C58419DED}"/>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4" name="Fußzeilenplatzhalter 3">
            <a:extLst>
              <a:ext uri="{FF2B5EF4-FFF2-40B4-BE49-F238E27FC236}">
                <a16:creationId xmlns:a16="http://schemas.microsoft.com/office/drawing/2014/main" id="{10CAA456-D7B3-38FD-5BA3-0E66C0AEECE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CD69A0E-8A1C-5BCD-EF4E-C49CDC8E757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31965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9D6021D-E3EB-79F6-07F5-DD65B333ED63}"/>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3" name="Fußzeilenplatzhalter 2">
            <a:extLst>
              <a:ext uri="{FF2B5EF4-FFF2-40B4-BE49-F238E27FC236}">
                <a16:creationId xmlns:a16="http://schemas.microsoft.com/office/drawing/2014/main" id="{0119D7B8-8EC0-45E3-2CFE-3C27843DED4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9F487BC-7DC4-A064-CD72-6207572BD06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9809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2B4304-E9DB-AC5F-D1FD-08243FCC950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062F63F-3E6E-DDE4-5BE5-2536D272D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33095A6-D5D8-0C0E-83B7-CE767158A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8DB7A05-21C0-1CCB-5A41-57557D171A81}"/>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6" name="Fußzeilenplatzhalter 5">
            <a:extLst>
              <a:ext uri="{FF2B5EF4-FFF2-40B4-BE49-F238E27FC236}">
                <a16:creationId xmlns:a16="http://schemas.microsoft.com/office/drawing/2014/main" id="{3380AF3F-ED34-C476-2C88-0AA7109321C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D4F6248-5DE5-A914-7A57-9D5020F2323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03385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9B9774-6205-A410-A705-31350F6212E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97BC53-259B-55F0-6135-B87A2846E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E18EACC-B73F-974A-0032-1131ED558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600336E-381A-F940-0F8E-6DEBD83C62FC}"/>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6" name="Fußzeilenplatzhalter 5">
            <a:extLst>
              <a:ext uri="{FF2B5EF4-FFF2-40B4-BE49-F238E27FC236}">
                <a16:creationId xmlns:a16="http://schemas.microsoft.com/office/drawing/2014/main" id="{3B074786-2795-63C9-BE4F-1CA80BB055F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A986369-5B37-7F7F-9C10-D4EA7384728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30728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C9E3E-0F28-B6FA-EAD2-F72E8E53718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B5ECD49-4543-9E96-C8D9-D0AF4272180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859551-015F-D86C-B0C7-98BE2C723905}"/>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338A77F1-7F9C-9993-771C-4C311083CA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E5FEE9D-F178-1AC8-E83D-BC9DB3FC847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92041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CBAA49A-56B7-FC53-E5F2-C01D8E26EA1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2A230A4-2273-8642-3F8F-31F96801185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1D453E-DFCA-B75A-F20E-C912D14697E7}"/>
              </a:ext>
            </a:extLst>
          </p:cNvPr>
          <p:cNvSpPr>
            <a:spLocks noGrp="1"/>
          </p:cNvSpPr>
          <p:nvPr>
            <p:ph type="dt" sz="half" idx="10"/>
          </p:nvPr>
        </p:nvSpPr>
        <p:spPr/>
        <p:txBody>
          <a:body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BC741F95-23DB-8A2A-3757-2091177197E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020BEC3-CBB4-9DFB-7C80-F3976A6B881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73134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D06FA20-474E-6461-18C1-EFC18E3BD9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1DF35F4-DCB5-91E3-876D-A6B58DD70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5DCBC7-8485-22E1-8471-AF8D22426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52B6AF-4042-4E5D-9DBA-ABB55DBD6960}" type="datetimeFigureOut">
              <a:rPr lang="de-DE" smtClean="0"/>
              <a:t>22.09.2026</a:t>
            </a:fld>
            <a:endParaRPr lang="de-DE"/>
          </a:p>
        </p:txBody>
      </p:sp>
      <p:sp>
        <p:nvSpPr>
          <p:cNvPr id="5" name="Fußzeilenplatzhalter 4">
            <a:extLst>
              <a:ext uri="{FF2B5EF4-FFF2-40B4-BE49-F238E27FC236}">
                <a16:creationId xmlns:a16="http://schemas.microsoft.com/office/drawing/2014/main" id="{D6AF4ADA-6B0A-75D5-BDDA-AED2E8C4B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C4FC070-2EAA-75AC-4C5A-C3FD74D001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702278-E815-46BE-9C99-5612FA380547}" type="slidenum">
              <a:rPr lang="de-DE" smtClean="0"/>
              <a:t>‹Nr.›</a:t>
            </a:fld>
            <a:endParaRPr lang="de-DE"/>
          </a:p>
        </p:txBody>
      </p:sp>
    </p:spTree>
    <p:extLst>
      <p:ext uri="{BB962C8B-B14F-4D97-AF65-F5344CB8AC3E}">
        <p14:creationId xmlns:p14="http://schemas.microsoft.com/office/powerpoint/2010/main" val="387980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8F64AA-B504-9130-2F4E-F1BF2C1D5377}"/>
              </a:ext>
            </a:extLst>
          </p:cNvPr>
          <p:cNvSpPr>
            <a:spLocks noGrp="1"/>
          </p:cNvSpPr>
          <p:nvPr>
            <p:ph type="ctrTitle"/>
          </p:nvPr>
        </p:nvSpPr>
        <p:spPr/>
        <p:txBody>
          <a:bodyPr/>
          <a:lstStyle/>
          <a:p>
            <a:r>
              <a:rPr lang="de-DE"/>
              <a:t>Kursstunde 13</a:t>
            </a:r>
            <a:endParaRPr lang="de-DE" dirty="0"/>
          </a:p>
        </p:txBody>
      </p:sp>
      <p:sp>
        <p:nvSpPr>
          <p:cNvPr id="3" name="Untertitel 2">
            <a:extLst>
              <a:ext uri="{FF2B5EF4-FFF2-40B4-BE49-F238E27FC236}">
                <a16:creationId xmlns:a16="http://schemas.microsoft.com/office/drawing/2014/main" id="{4F70C322-A9A8-120C-3B8C-6B5722C4AB2C}"/>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90165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9682E3-D01F-C553-3866-B3F9168B1577}"/>
              </a:ext>
            </a:extLst>
          </p:cNvPr>
          <p:cNvSpPr>
            <a:spLocks noGrp="1"/>
          </p:cNvSpPr>
          <p:nvPr>
            <p:ph type="title"/>
          </p:nvPr>
        </p:nvSpPr>
        <p:spPr/>
        <p:txBody>
          <a:bodyPr/>
          <a:lstStyle/>
          <a:p>
            <a:r>
              <a:rPr lang="de-DE" dirty="0"/>
              <a:t>Die Themen heute</a:t>
            </a:r>
          </a:p>
        </p:txBody>
      </p:sp>
      <p:sp>
        <p:nvSpPr>
          <p:cNvPr id="3" name="Inhaltsplatzhalter 2">
            <a:extLst>
              <a:ext uri="{FF2B5EF4-FFF2-40B4-BE49-F238E27FC236}">
                <a16:creationId xmlns:a16="http://schemas.microsoft.com/office/drawing/2014/main" id="{1ED14F06-E390-8997-8E06-F430841A8C57}"/>
              </a:ext>
            </a:extLst>
          </p:cNvPr>
          <p:cNvSpPr>
            <a:spLocks noGrp="1"/>
          </p:cNvSpPr>
          <p:nvPr>
            <p:ph idx="1"/>
          </p:nvPr>
        </p:nvSpPr>
        <p:spPr/>
        <p:txBody>
          <a:bodyPr/>
          <a:lstStyle/>
          <a:p>
            <a:r>
              <a:rPr lang="de-DE" dirty="0"/>
              <a:t>Neue Gewohnheiten</a:t>
            </a:r>
          </a:p>
          <a:p>
            <a:r>
              <a:rPr lang="de-DE" dirty="0"/>
              <a:t>Stress und Abnehmen</a:t>
            </a:r>
          </a:p>
          <a:p>
            <a:r>
              <a:rPr lang="de-DE" dirty="0"/>
              <a:t>Umgang mit Stress</a:t>
            </a:r>
          </a:p>
          <a:p>
            <a:r>
              <a:rPr lang="de-DE" dirty="0"/>
              <a:t>Für sich selbst sorgen</a:t>
            </a:r>
          </a:p>
          <a:p>
            <a:r>
              <a:rPr lang="de-DE" dirty="0"/>
              <a:t>Ganz praktisch: Nein sagen lernen</a:t>
            </a:r>
          </a:p>
          <a:p>
            <a:endParaRPr lang="de-DE" dirty="0"/>
          </a:p>
        </p:txBody>
      </p:sp>
      <p:pic>
        <p:nvPicPr>
          <p:cNvPr id="6" name="Grafik 5" descr="Geschäftsfrau, die Uhrzeit auf der Uhr kontrollieren - Lizenzfrei Uhr Stock-Foto">
            <a:extLst>
              <a:ext uri="{FF2B5EF4-FFF2-40B4-BE49-F238E27FC236}">
                <a16:creationId xmlns:a16="http://schemas.microsoft.com/office/drawing/2014/main" id="{8526B836-B81A-BD17-10C0-9EB70A9BEE21}"/>
              </a:ext>
            </a:extLst>
          </p:cNvPr>
          <p:cNvPicPr>
            <a:picLocks noChangeAspect="1"/>
          </p:cNvPicPr>
          <p:nvPr/>
        </p:nvPicPr>
        <p:blipFill>
          <a:blip r:embed="rId2"/>
          <a:srcRect l="32329" r="16325"/>
          <a:stretch>
            <a:fillRect/>
          </a:stretch>
        </p:blipFill>
        <p:spPr>
          <a:xfrm>
            <a:off x="6904777" y="0"/>
            <a:ext cx="5287223" cy="6858000"/>
          </a:xfrm>
          <a:prstGeom prst="rect">
            <a:avLst/>
          </a:prstGeom>
        </p:spPr>
      </p:pic>
      <p:sp>
        <p:nvSpPr>
          <p:cNvPr id="8" name="Textfeld 7">
            <a:extLst>
              <a:ext uri="{FF2B5EF4-FFF2-40B4-BE49-F238E27FC236}">
                <a16:creationId xmlns:a16="http://schemas.microsoft.com/office/drawing/2014/main" id="{0C6CB7E0-3B88-F9BE-263D-F513A5B36CC3}"/>
              </a:ext>
            </a:extLst>
          </p:cNvPr>
          <p:cNvSpPr txBox="1"/>
          <p:nvPr/>
        </p:nvSpPr>
        <p:spPr>
          <a:xfrm>
            <a:off x="6271789" y="6992937"/>
            <a:ext cx="6097508" cy="923330"/>
          </a:xfrm>
          <a:prstGeom prst="rect">
            <a:avLst/>
          </a:prstGeom>
          <a:noFill/>
        </p:spPr>
        <p:txBody>
          <a:bodyPr wrap="square">
            <a:spAutoFit/>
          </a:bodyPr>
          <a:lstStyle/>
          <a:p>
            <a:r>
              <a:rPr lang="de-DE" dirty="0"/>
              <a:t>https://www.istockphoto.com/de/foto/gesch%C3%A4ftsfrau-die-uhrzeit-auf-der-uhr-kontrollieren-gm961742336-262636888</a:t>
            </a:r>
          </a:p>
        </p:txBody>
      </p:sp>
    </p:spTree>
    <p:extLst>
      <p:ext uri="{BB962C8B-B14F-4D97-AF65-F5344CB8AC3E}">
        <p14:creationId xmlns:p14="http://schemas.microsoft.com/office/powerpoint/2010/main" val="407840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E22F-71BE-1BFE-2D62-85D45DA5F3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DA260-C3E3-56ED-379C-9700657D539E}"/>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E59A6A98-ADF1-E566-D109-F68C7CAC08DE}"/>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4A64DAF-4A1A-D75B-188F-115AA1414F87}"/>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5B1D1425-0C7C-413A-BEAC-C598B754F725}"/>
              </a:ext>
            </a:extLst>
          </p:cNvPr>
          <p:cNvSpPr txBox="1"/>
          <p:nvPr/>
        </p:nvSpPr>
        <p:spPr>
          <a:xfrm>
            <a:off x="591459" y="13719"/>
            <a:ext cx="5814862" cy="369332"/>
          </a:xfrm>
          <a:prstGeom prst="rect">
            <a:avLst/>
          </a:prstGeom>
          <a:noFill/>
        </p:spPr>
        <p:txBody>
          <a:bodyPr wrap="none" rtlCol="0">
            <a:spAutoFit/>
          </a:bodyPr>
          <a:lstStyle/>
          <a:p>
            <a:r>
              <a:rPr lang="de-DE" i="1" dirty="0">
                <a:solidFill>
                  <a:srgbClr val="FF0000"/>
                </a:solidFill>
              </a:rPr>
              <a:t>An dieser Stelle bitte nur die Kurve bis Woche 34 zeichnen</a:t>
            </a:r>
          </a:p>
        </p:txBody>
      </p:sp>
    </p:spTree>
    <p:extLst>
      <p:ext uri="{BB962C8B-B14F-4D97-AF65-F5344CB8AC3E}">
        <p14:creationId xmlns:p14="http://schemas.microsoft.com/office/powerpoint/2010/main" val="88074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8B0A1-0D21-9880-7811-75E8A92A1B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A37659-CD06-54CD-E2AF-9D250443BBBE}"/>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6F9DB8AB-82A0-C40E-A392-A7CB267B43C3}"/>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CA254067-8E7E-ED4E-4294-C9DD91C2AA36}"/>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4D15C2E0-98F9-D433-E98D-3AB04E4054DC}"/>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B90D6A8E-EF89-4329-2213-7E01F2BFE810}"/>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43DDED60-80A0-885D-6A2C-9351197A6ABF}"/>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CFEC8AB3-012E-77BD-680F-DB45155C05E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6F3C970F-FC42-D089-7C65-4DA275141FD0}"/>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Woche 34 zeichnen</a:t>
            </a:r>
          </a:p>
        </p:txBody>
      </p:sp>
      <p:sp>
        <p:nvSpPr>
          <p:cNvPr id="26" name="Textfeld 25">
            <a:extLst>
              <a:ext uri="{FF2B5EF4-FFF2-40B4-BE49-F238E27FC236}">
                <a16:creationId xmlns:a16="http://schemas.microsoft.com/office/drawing/2014/main" id="{95D14D57-6AD9-95A3-EC38-406D25ADE207}"/>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31B12DBA-CA0B-A7F7-0A66-71124A441047}"/>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D524874E-C68D-C3E3-ED29-F1D3CCA77649}"/>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E95D58D5-52B2-A1EE-7F00-EA98AEFC7B4F}"/>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245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Fünf Cocktails in den Händen in feierlichem Toast verbunden - Lizenzfrei Cocktail Stock-Foto">
            <a:extLst>
              <a:ext uri="{FF2B5EF4-FFF2-40B4-BE49-F238E27FC236}">
                <a16:creationId xmlns:a16="http://schemas.microsoft.com/office/drawing/2014/main" id="{4CAAEC88-9981-E8C6-CBC2-BFA6B1F82DA1}"/>
              </a:ext>
            </a:extLst>
          </p:cNvPr>
          <p:cNvPicPr>
            <a:picLocks noChangeAspect="1"/>
          </p:cNvPicPr>
          <p:nvPr/>
        </p:nvPicPr>
        <p:blipFill>
          <a:blip r:embed="rId2">
            <a:alphaModFix amt="35000"/>
          </a:blip>
          <a:stretch>
            <a:fillRect/>
          </a:stretch>
        </p:blipFill>
        <p:spPr>
          <a:xfrm>
            <a:off x="0" y="-631032"/>
            <a:ext cx="12192000" cy="8120063"/>
          </a:xfrm>
          <a:prstGeom prst="rect">
            <a:avLst/>
          </a:prstGeom>
        </p:spPr>
      </p:pic>
      <p:sp>
        <p:nvSpPr>
          <p:cNvPr id="2" name="Titel 1">
            <a:extLst>
              <a:ext uri="{FF2B5EF4-FFF2-40B4-BE49-F238E27FC236}">
                <a16:creationId xmlns:a16="http://schemas.microsoft.com/office/drawing/2014/main" id="{8EE7F9A4-E1D2-4496-15BF-9B438C15B337}"/>
              </a:ext>
            </a:extLst>
          </p:cNvPr>
          <p:cNvSpPr>
            <a:spLocks noGrp="1"/>
          </p:cNvSpPr>
          <p:nvPr>
            <p:ph type="title"/>
          </p:nvPr>
        </p:nvSpPr>
        <p:spPr/>
        <p:txBody>
          <a:bodyPr>
            <a:normAutofit/>
          </a:bodyPr>
          <a:lstStyle/>
          <a:p>
            <a:r>
              <a:rPr lang="de-DE" dirty="0"/>
              <a:t>Ganz praktisch: Alkohol</a:t>
            </a:r>
          </a:p>
        </p:txBody>
      </p:sp>
      <p:sp>
        <p:nvSpPr>
          <p:cNvPr id="3" name="Inhaltsplatzhalter 2">
            <a:extLst>
              <a:ext uri="{FF2B5EF4-FFF2-40B4-BE49-F238E27FC236}">
                <a16:creationId xmlns:a16="http://schemas.microsoft.com/office/drawing/2014/main" id="{D1ED28F2-DCCB-ED89-9C64-13EE48F9AE56}"/>
              </a:ext>
            </a:extLst>
          </p:cNvPr>
          <p:cNvSpPr>
            <a:spLocks noGrp="1"/>
          </p:cNvSpPr>
          <p:nvPr>
            <p:ph idx="1"/>
          </p:nvPr>
        </p:nvSpPr>
        <p:spPr>
          <a:xfrm>
            <a:off x="838200" y="1825624"/>
            <a:ext cx="8441602" cy="5102226"/>
          </a:xfrm>
        </p:spPr>
        <p:txBody>
          <a:bodyPr>
            <a:normAutofit/>
          </a:bodyPr>
          <a:lstStyle/>
          <a:p>
            <a:r>
              <a:rPr lang="de-DE" sz="1600" dirty="0"/>
              <a:t>Alkohol hat </a:t>
            </a:r>
            <a:r>
              <a:rPr lang="de-DE" sz="1600" b="1" dirty="0">
                <a:solidFill>
                  <a:schemeClr val="accent5"/>
                </a:solidFill>
              </a:rPr>
              <a:t>viele Kalorien </a:t>
            </a:r>
            <a:r>
              <a:rPr lang="de-DE" sz="1600" dirty="0"/>
              <a:t>(7 kcal pro Gramm)</a:t>
            </a:r>
          </a:p>
          <a:p>
            <a:pPr lvl="1"/>
            <a:r>
              <a:rPr lang="de-DE" sz="1200" dirty="0"/>
              <a:t>1 Flasche Bier: Ca. 200-250 kcal</a:t>
            </a:r>
          </a:p>
          <a:p>
            <a:pPr lvl="1"/>
            <a:r>
              <a:rPr lang="de-DE" sz="1200" dirty="0"/>
              <a:t>0,25 L Wein: Ca. 180 – 200 kcal</a:t>
            </a:r>
          </a:p>
          <a:p>
            <a:pPr lvl="1"/>
            <a:r>
              <a:rPr lang="de-DE" sz="1200" dirty="0"/>
              <a:t>0,25 Cocktail; Ca. 200 – 500 kcal</a:t>
            </a:r>
          </a:p>
          <a:p>
            <a:pPr lvl="1"/>
            <a:r>
              <a:rPr lang="de-DE" sz="1200" dirty="0"/>
              <a:t>0,4 cl Schnaps, Whiskey: Ca. 70-100 kcal </a:t>
            </a:r>
          </a:p>
          <a:p>
            <a:r>
              <a:rPr lang="de-DE" sz="1600" dirty="0"/>
              <a:t>„Flüssige Kalorien“ werden </a:t>
            </a:r>
            <a:r>
              <a:rPr lang="de-DE" sz="1600" b="1" dirty="0">
                <a:solidFill>
                  <a:schemeClr val="accent5"/>
                </a:solidFill>
              </a:rPr>
              <a:t>oft „nebenbei“ </a:t>
            </a:r>
            <a:r>
              <a:rPr lang="de-DE" sz="1600" dirty="0"/>
              <a:t>aufgenommen</a:t>
            </a:r>
          </a:p>
          <a:p>
            <a:r>
              <a:rPr lang="de-DE" sz="1600" dirty="0"/>
              <a:t>Kaum Sättigung, </a:t>
            </a:r>
            <a:r>
              <a:rPr lang="de-DE" sz="1600" b="1" dirty="0">
                <a:solidFill>
                  <a:schemeClr val="accent5"/>
                </a:solidFill>
              </a:rPr>
              <a:t>eher Appetitsteigerung</a:t>
            </a:r>
          </a:p>
          <a:p>
            <a:r>
              <a:rPr lang="de-DE" sz="1600" dirty="0"/>
              <a:t>Alkohol kann die </a:t>
            </a:r>
            <a:r>
              <a:rPr lang="de-DE" sz="1600" b="1" dirty="0">
                <a:solidFill>
                  <a:schemeClr val="accent5"/>
                </a:solidFill>
              </a:rPr>
              <a:t>Lust auf Essen </a:t>
            </a:r>
            <a:r>
              <a:rPr lang="de-DE" sz="1600" dirty="0"/>
              <a:t>und Snacks erhöhen</a:t>
            </a:r>
          </a:p>
          <a:p>
            <a:r>
              <a:rPr lang="de-DE" sz="1600" b="1" dirty="0">
                <a:solidFill>
                  <a:schemeClr val="accent5"/>
                </a:solidFill>
              </a:rPr>
              <a:t>Herabgesetzte Hemmeschwelle</a:t>
            </a:r>
            <a:r>
              <a:rPr lang="de-DE" sz="1600" dirty="0"/>
              <a:t>, daher oft größere oder kalorienreichere Portionen</a:t>
            </a:r>
          </a:p>
          <a:p>
            <a:r>
              <a:rPr lang="de-DE" sz="1600" b="1" dirty="0">
                <a:solidFill>
                  <a:schemeClr val="accent5"/>
                </a:solidFill>
              </a:rPr>
              <a:t>Zuckerhaltige Mischgetränke </a:t>
            </a:r>
            <a:r>
              <a:rPr lang="de-DE" sz="1600" dirty="0"/>
              <a:t>erhöhen die Kalorienzufuhr zusätzlich</a:t>
            </a:r>
          </a:p>
          <a:p>
            <a:r>
              <a:rPr lang="de-DE" sz="1600" dirty="0"/>
              <a:t>Alkohol kann die </a:t>
            </a:r>
            <a:r>
              <a:rPr lang="de-DE" sz="1600" b="1" dirty="0">
                <a:solidFill>
                  <a:schemeClr val="accent5"/>
                </a:solidFill>
              </a:rPr>
              <a:t>Schlafqualität negativ beeinträchtigen</a:t>
            </a:r>
            <a:r>
              <a:rPr lang="de-DE" sz="1600" dirty="0"/>
              <a:t>, was Hunger und Essverhalten beeinflussen kann</a:t>
            </a:r>
          </a:p>
          <a:p>
            <a:pPr marL="0" indent="0">
              <a:buNone/>
            </a:pPr>
            <a:endParaRPr lang="de-DE" sz="1600" dirty="0"/>
          </a:p>
          <a:p>
            <a:pPr marL="0" indent="0">
              <a:buNone/>
            </a:pPr>
            <a:r>
              <a:rPr lang="de-DE" sz="1600" b="1" dirty="0"/>
              <a:t>! Alkohol liefert viele Kalorien, sättigt wenig und kann den Appetit steigern!</a:t>
            </a:r>
          </a:p>
        </p:txBody>
      </p:sp>
      <p:sp>
        <p:nvSpPr>
          <p:cNvPr id="5" name="Ellipse 4">
            <a:extLst>
              <a:ext uri="{FF2B5EF4-FFF2-40B4-BE49-F238E27FC236}">
                <a16:creationId xmlns:a16="http://schemas.microsoft.com/office/drawing/2014/main" id="{525086C9-A02A-6409-2B82-1040249D5C0A}"/>
              </a:ext>
            </a:extLst>
          </p:cNvPr>
          <p:cNvSpPr/>
          <p:nvPr/>
        </p:nvSpPr>
        <p:spPr>
          <a:xfrm>
            <a:off x="10455729" y="87085"/>
            <a:ext cx="1660072" cy="14532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Symbol für Ernährung</a:t>
            </a:r>
          </a:p>
        </p:txBody>
      </p:sp>
      <p:sp>
        <p:nvSpPr>
          <p:cNvPr id="6" name="Textfeld 5">
            <a:extLst>
              <a:ext uri="{FF2B5EF4-FFF2-40B4-BE49-F238E27FC236}">
                <a16:creationId xmlns:a16="http://schemas.microsoft.com/office/drawing/2014/main" id="{F87ADC8D-C636-CB89-EAD5-187F23732990}"/>
              </a:ext>
            </a:extLst>
          </p:cNvPr>
          <p:cNvSpPr txBox="1"/>
          <p:nvPr/>
        </p:nvSpPr>
        <p:spPr>
          <a:xfrm>
            <a:off x="12115801" y="-95251"/>
            <a:ext cx="1606550" cy="3139321"/>
          </a:xfrm>
          <a:prstGeom prst="rect">
            <a:avLst/>
          </a:prstGeom>
          <a:noFill/>
        </p:spPr>
        <p:txBody>
          <a:bodyPr wrap="square" rtlCol="0">
            <a:spAutoFit/>
          </a:bodyPr>
          <a:lstStyle/>
          <a:p>
            <a:r>
              <a:rPr lang="de-DE" i="1" dirty="0">
                <a:solidFill>
                  <a:srgbClr val="FF0000"/>
                </a:solidFill>
              </a:rPr>
              <a:t>Dieses Symbol ist als Wiedererkennung gedacht, weil wir in jeder Kurseinheit nur so eine „Besser essen“-Folie haben</a:t>
            </a:r>
          </a:p>
        </p:txBody>
      </p:sp>
      <p:sp>
        <p:nvSpPr>
          <p:cNvPr id="8" name="Textfeld 7">
            <a:extLst>
              <a:ext uri="{FF2B5EF4-FFF2-40B4-BE49-F238E27FC236}">
                <a16:creationId xmlns:a16="http://schemas.microsoft.com/office/drawing/2014/main" id="{74FA3359-7FAA-4E02-A59A-1C4950AFCCC1}"/>
              </a:ext>
            </a:extLst>
          </p:cNvPr>
          <p:cNvSpPr txBox="1"/>
          <p:nvPr/>
        </p:nvSpPr>
        <p:spPr>
          <a:xfrm>
            <a:off x="3718712" y="6785044"/>
            <a:ext cx="6876106" cy="923330"/>
          </a:xfrm>
          <a:prstGeom prst="rect">
            <a:avLst/>
          </a:prstGeom>
          <a:noFill/>
        </p:spPr>
        <p:txBody>
          <a:bodyPr wrap="square">
            <a:spAutoFit/>
          </a:bodyPr>
          <a:lstStyle/>
          <a:p>
            <a:r>
              <a:rPr lang="de-DE" dirty="0"/>
              <a:t>https://www.istockphoto.com/de/foto/f%C3%BCnf-cocktails-in-den-h%C3%A4nden-in-feierlichem-toast-verbunden-gm1303977605-395271593</a:t>
            </a:r>
          </a:p>
        </p:txBody>
      </p:sp>
    </p:spTree>
    <p:extLst>
      <p:ext uri="{BB962C8B-B14F-4D97-AF65-F5344CB8AC3E}">
        <p14:creationId xmlns:p14="http://schemas.microsoft.com/office/powerpoint/2010/main" val="91523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131C88-05F1-3787-EA3D-8C9132CC87D4}"/>
              </a:ext>
            </a:extLst>
          </p:cNvPr>
          <p:cNvSpPr>
            <a:spLocks noGrp="1"/>
          </p:cNvSpPr>
          <p:nvPr>
            <p:ph type="title"/>
          </p:nvPr>
        </p:nvSpPr>
        <p:spPr/>
        <p:txBody>
          <a:bodyPr/>
          <a:lstStyle/>
          <a:p>
            <a:r>
              <a:rPr lang="de-DE" dirty="0"/>
              <a:t>Wie viele Kalorien können Sie hier sparen?</a:t>
            </a:r>
          </a:p>
        </p:txBody>
      </p:sp>
      <p:pic>
        <p:nvPicPr>
          <p:cNvPr id="5" name="Grafik 4">
            <a:extLst>
              <a:ext uri="{FF2B5EF4-FFF2-40B4-BE49-F238E27FC236}">
                <a16:creationId xmlns:a16="http://schemas.microsoft.com/office/drawing/2014/main" id="{1CBDE0EF-BA66-499F-8571-E65FD1355557}"/>
              </a:ext>
            </a:extLst>
          </p:cNvPr>
          <p:cNvPicPr>
            <a:picLocks noChangeAspect="1"/>
          </p:cNvPicPr>
          <p:nvPr/>
        </p:nvPicPr>
        <p:blipFill>
          <a:blip r:embed="rId2"/>
          <a:stretch>
            <a:fillRect/>
          </a:stretch>
        </p:blipFill>
        <p:spPr>
          <a:xfrm>
            <a:off x="7044529" y="2257318"/>
            <a:ext cx="4035600" cy="2307924"/>
          </a:xfrm>
          <a:prstGeom prst="rect">
            <a:avLst/>
          </a:prstGeom>
        </p:spPr>
      </p:pic>
      <p:pic>
        <p:nvPicPr>
          <p:cNvPr id="7" name="Grafik 6">
            <a:extLst>
              <a:ext uri="{FF2B5EF4-FFF2-40B4-BE49-F238E27FC236}">
                <a16:creationId xmlns:a16="http://schemas.microsoft.com/office/drawing/2014/main" id="{ED0B006E-BB01-0223-CFCA-6DE0EFCADD35}"/>
              </a:ext>
            </a:extLst>
          </p:cNvPr>
          <p:cNvPicPr>
            <a:picLocks noChangeAspect="1"/>
          </p:cNvPicPr>
          <p:nvPr/>
        </p:nvPicPr>
        <p:blipFill>
          <a:blip r:embed="rId3"/>
          <a:srcRect b="47430"/>
          <a:stretch>
            <a:fillRect/>
          </a:stretch>
        </p:blipFill>
        <p:spPr>
          <a:xfrm>
            <a:off x="7044529" y="4846019"/>
            <a:ext cx="4035600" cy="461665"/>
          </a:xfrm>
          <a:prstGeom prst="rect">
            <a:avLst/>
          </a:prstGeom>
        </p:spPr>
      </p:pic>
      <p:pic>
        <p:nvPicPr>
          <p:cNvPr id="9" name="Grafik 8">
            <a:extLst>
              <a:ext uri="{FF2B5EF4-FFF2-40B4-BE49-F238E27FC236}">
                <a16:creationId xmlns:a16="http://schemas.microsoft.com/office/drawing/2014/main" id="{37B83E0A-FF5C-0CCA-4397-FD0CCD3B1299}"/>
              </a:ext>
            </a:extLst>
          </p:cNvPr>
          <p:cNvPicPr>
            <a:picLocks noChangeAspect="1"/>
          </p:cNvPicPr>
          <p:nvPr/>
        </p:nvPicPr>
        <p:blipFill>
          <a:blip r:embed="rId4"/>
          <a:stretch>
            <a:fillRect/>
          </a:stretch>
        </p:blipFill>
        <p:spPr>
          <a:xfrm>
            <a:off x="829895" y="2222399"/>
            <a:ext cx="4035600" cy="2325644"/>
          </a:xfrm>
          <a:prstGeom prst="rect">
            <a:avLst/>
          </a:prstGeom>
        </p:spPr>
      </p:pic>
      <p:pic>
        <p:nvPicPr>
          <p:cNvPr id="11" name="Grafik 10">
            <a:extLst>
              <a:ext uri="{FF2B5EF4-FFF2-40B4-BE49-F238E27FC236}">
                <a16:creationId xmlns:a16="http://schemas.microsoft.com/office/drawing/2014/main" id="{C74DD8DD-3EC1-5953-07F5-05E8706456BE}"/>
              </a:ext>
            </a:extLst>
          </p:cNvPr>
          <p:cNvPicPr>
            <a:picLocks noChangeAspect="1"/>
          </p:cNvPicPr>
          <p:nvPr/>
        </p:nvPicPr>
        <p:blipFill>
          <a:blip r:embed="rId5"/>
          <a:srcRect b="48289"/>
          <a:stretch>
            <a:fillRect/>
          </a:stretch>
        </p:blipFill>
        <p:spPr>
          <a:xfrm>
            <a:off x="829895" y="4831438"/>
            <a:ext cx="4035600" cy="461665"/>
          </a:xfrm>
          <a:prstGeom prst="rect">
            <a:avLst/>
          </a:prstGeom>
        </p:spPr>
      </p:pic>
    </p:spTree>
    <p:extLst>
      <p:ext uri="{BB962C8B-B14F-4D97-AF65-F5344CB8AC3E}">
        <p14:creationId xmlns:p14="http://schemas.microsoft.com/office/powerpoint/2010/main" val="275865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B2E8B-3C7F-089A-DAE0-5165B2CAAC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74A7AD-28DE-9C45-4EAF-DA3F2C1DFD43}"/>
              </a:ext>
            </a:extLst>
          </p:cNvPr>
          <p:cNvSpPr>
            <a:spLocks noGrp="1"/>
          </p:cNvSpPr>
          <p:nvPr>
            <p:ph type="title"/>
          </p:nvPr>
        </p:nvSpPr>
        <p:spPr/>
        <p:txBody>
          <a:bodyPr/>
          <a:lstStyle/>
          <a:p>
            <a:r>
              <a:rPr lang="de-DE" dirty="0"/>
              <a:t>Wie viele Kalorien können Sie hier sparen? Auflösung</a:t>
            </a:r>
          </a:p>
        </p:txBody>
      </p:sp>
      <p:pic>
        <p:nvPicPr>
          <p:cNvPr id="5" name="Grafik 4">
            <a:extLst>
              <a:ext uri="{FF2B5EF4-FFF2-40B4-BE49-F238E27FC236}">
                <a16:creationId xmlns:a16="http://schemas.microsoft.com/office/drawing/2014/main" id="{40884FE3-9B68-5C1E-975C-DB9A7EE2BA02}"/>
              </a:ext>
            </a:extLst>
          </p:cNvPr>
          <p:cNvPicPr>
            <a:picLocks noChangeAspect="1"/>
          </p:cNvPicPr>
          <p:nvPr/>
        </p:nvPicPr>
        <p:blipFill>
          <a:blip r:embed="rId2"/>
          <a:stretch>
            <a:fillRect/>
          </a:stretch>
        </p:blipFill>
        <p:spPr>
          <a:xfrm>
            <a:off x="7044529" y="2257318"/>
            <a:ext cx="4035600" cy="2307924"/>
          </a:xfrm>
          <a:prstGeom prst="rect">
            <a:avLst/>
          </a:prstGeom>
        </p:spPr>
      </p:pic>
      <p:pic>
        <p:nvPicPr>
          <p:cNvPr id="7" name="Grafik 6">
            <a:extLst>
              <a:ext uri="{FF2B5EF4-FFF2-40B4-BE49-F238E27FC236}">
                <a16:creationId xmlns:a16="http://schemas.microsoft.com/office/drawing/2014/main" id="{02FDF29C-4DF0-306C-C87F-A8183A9B6ECE}"/>
              </a:ext>
            </a:extLst>
          </p:cNvPr>
          <p:cNvPicPr>
            <a:picLocks noChangeAspect="1"/>
          </p:cNvPicPr>
          <p:nvPr/>
        </p:nvPicPr>
        <p:blipFill>
          <a:blip r:embed="rId3"/>
          <a:stretch>
            <a:fillRect/>
          </a:stretch>
        </p:blipFill>
        <p:spPr>
          <a:xfrm>
            <a:off x="7044529" y="4846019"/>
            <a:ext cx="4035600" cy="878198"/>
          </a:xfrm>
          <a:prstGeom prst="rect">
            <a:avLst/>
          </a:prstGeom>
        </p:spPr>
      </p:pic>
      <p:pic>
        <p:nvPicPr>
          <p:cNvPr id="9" name="Grafik 8">
            <a:extLst>
              <a:ext uri="{FF2B5EF4-FFF2-40B4-BE49-F238E27FC236}">
                <a16:creationId xmlns:a16="http://schemas.microsoft.com/office/drawing/2014/main" id="{344E33E6-66BD-D484-F10E-9B0D542F14D8}"/>
              </a:ext>
            </a:extLst>
          </p:cNvPr>
          <p:cNvPicPr>
            <a:picLocks noChangeAspect="1"/>
          </p:cNvPicPr>
          <p:nvPr/>
        </p:nvPicPr>
        <p:blipFill>
          <a:blip r:embed="rId4"/>
          <a:stretch>
            <a:fillRect/>
          </a:stretch>
        </p:blipFill>
        <p:spPr>
          <a:xfrm>
            <a:off x="829895" y="2222399"/>
            <a:ext cx="4035600" cy="2325644"/>
          </a:xfrm>
          <a:prstGeom prst="rect">
            <a:avLst/>
          </a:prstGeom>
        </p:spPr>
      </p:pic>
      <p:pic>
        <p:nvPicPr>
          <p:cNvPr id="11" name="Grafik 10">
            <a:extLst>
              <a:ext uri="{FF2B5EF4-FFF2-40B4-BE49-F238E27FC236}">
                <a16:creationId xmlns:a16="http://schemas.microsoft.com/office/drawing/2014/main" id="{95436DAD-9ABF-DE44-4D60-0EDE785687C5}"/>
              </a:ext>
            </a:extLst>
          </p:cNvPr>
          <p:cNvPicPr>
            <a:picLocks noChangeAspect="1"/>
          </p:cNvPicPr>
          <p:nvPr/>
        </p:nvPicPr>
        <p:blipFill>
          <a:blip r:embed="rId5"/>
          <a:stretch>
            <a:fillRect/>
          </a:stretch>
        </p:blipFill>
        <p:spPr>
          <a:xfrm>
            <a:off x="829895" y="4831438"/>
            <a:ext cx="4035600" cy="892779"/>
          </a:xfrm>
          <a:prstGeom prst="rect">
            <a:avLst/>
          </a:prstGeom>
        </p:spPr>
      </p:pic>
      <p:sp>
        <p:nvSpPr>
          <p:cNvPr id="13" name="Textfeld 12">
            <a:extLst>
              <a:ext uri="{FF2B5EF4-FFF2-40B4-BE49-F238E27FC236}">
                <a16:creationId xmlns:a16="http://schemas.microsoft.com/office/drawing/2014/main" id="{5A9E1939-E91D-8DA9-823A-65EB13CBD259}"/>
              </a:ext>
            </a:extLst>
          </p:cNvPr>
          <p:cNvSpPr txBox="1"/>
          <p:nvPr/>
        </p:nvSpPr>
        <p:spPr>
          <a:xfrm>
            <a:off x="5434080" y="4423141"/>
            <a:ext cx="1287981" cy="461665"/>
          </a:xfrm>
          <a:prstGeom prst="rect">
            <a:avLst/>
          </a:prstGeom>
          <a:solidFill>
            <a:schemeClr val="accent6">
              <a:lumMod val="20000"/>
              <a:lumOff val="80000"/>
            </a:schemeClr>
          </a:solidFill>
        </p:spPr>
        <p:txBody>
          <a:bodyPr wrap="none" rtlCol="0">
            <a:spAutoFit/>
          </a:bodyPr>
          <a:lstStyle/>
          <a:p>
            <a:r>
              <a:rPr lang="de-DE" sz="2400" dirty="0"/>
              <a:t>179 kcal</a:t>
            </a:r>
          </a:p>
        </p:txBody>
      </p:sp>
      <p:sp>
        <p:nvSpPr>
          <p:cNvPr id="15" name="Textfeld 14">
            <a:extLst>
              <a:ext uri="{FF2B5EF4-FFF2-40B4-BE49-F238E27FC236}">
                <a16:creationId xmlns:a16="http://schemas.microsoft.com/office/drawing/2014/main" id="{77FB43D5-8070-F401-C245-D99229065540}"/>
              </a:ext>
            </a:extLst>
          </p:cNvPr>
          <p:cNvSpPr txBox="1"/>
          <p:nvPr/>
        </p:nvSpPr>
        <p:spPr>
          <a:xfrm>
            <a:off x="5640739" y="3361311"/>
            <a:ext cx="718466" cy="1292662"/>
          </a:xfrm>
          <a:prstGeom prst="rect">
            <a:avLst/>
          </a:prstGeom>
          <a:noFill/>
        </p:spPr>
        <p:txBody>
          <a:bodyPr wrap="none" rtlCol="0">
            <a:spAutoFit/>
          </a:bodyPr>
          <a:lstStyle/>
          <a:p>
            <a:r>
              <a:rPr lang="de-DE" sz="7800" dirty="0">
                <a:solidFill>
                  <a:schemeClr val="accent6">
                    <a:lumMod val="20000"/>
                    <a:lumOff val="80000"/>
                  </a:schemeClr>
                </a:solidFill>
              </a:rPr>
              <a:t>&lt;</a:t>
            </a:r>
          </a:p>
        </p:txBody>
      </p:sp>
    </p:spTree>
    <p:extLst>
      <p:ext uri="{BB962C8B-B14F-4D97-AF65-F5344CB8AC3E}">
        <p14:creationId xmlns:p14="http://schemas.microsoft.com/office/powerpoint/2010/main" val="1897211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6286-36E6-F39B-A613-80356FC113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962924-F8F4-CD1E-9BAA-0C04E1DAA895}"/>
              </a:ext>
            </a:extLst>
          </p:cNvPr>
          <p:cNvSpPr>
            <a:spLocks noGrp="1"/>
          </p:cNvSpPr>
          <p:nvPr>
            <p:ph type="title"/>
          </p:nvPr>
        </p:nvSpPr>
        <p:spPr/>
        <p:txBody>
          <a:bodyPr/>
          <a:lstStyle/>
          <a:p>
            <a:r>
              <a:rPr lang="de-DE" dirty="0"/>
              <a:t>MOVE-Check: Was meinen Sie?</a:t>
            </a:r>
          </a:p>
        </p:txBody>
      </p:sp>
      <p:sp>
        <p:nvSpPr>
          <p:cNvPr id="3" name="Inhaltsplatzhalter 2">
            <a:extLst>
              <a:ext uri="{FF2B5EF4-FFF2-40B4-BE49-F238E27FC236}">
                <a16:creationId xmlns:a16="http://schemas.microsoft.com/office/drawing/2014/main" id="{6B406EFC-D93C-65B8-FA22-106F8C16354C}"/>
              </a:ext>
            </a:extLst>
          </p:cNvPr>
          <p:cNvSpPr>
            <a:spLocks noGrp="1"/>
          </p:cNvSpPr>
          <p:nvPr>
            <p:ph idx="1"/>
          </p:nvPr>
        </p:nvSpPr>
        <p:spPr>
          <a:xfrm>
            <a:off x="838200" y="1825625"/>
            <a:ext cx="6852557" cy="4351338"/>
          </a:xfrm>
        </p:spPr>
        <p:txBody>
          <a:bodyPr>
            <a:normAutofit/>
          </a:bodyPr>
          <a:lstStyle/>
          <a:p>
            <a:pPr marL="0" indent="0">
              <a:buNone/>
            </a:pPr>
            <a:r>
              <a:rPr lang="de-DE" sz="2400" b="1" dirty="0"/>
              <a:t>Gibt es Personen, die viel essen können, ohne zuzunehmen und Menschen, die schon bei geringen Mengen Nahrung Probleme mit ihrem Gewicht bekommen?</a:t>
            </a:r>
          </a:p>
        </p:txBody>
      </p:sp>
      <p:pic>
        <p:nvPicPr>
          <p:cNvPr id="5" name="Grafik 4" descr="Download Free Progress check Icons in PNG &amp; SVG | Magnific (formerly  Freepik)">
            <a:extLst>
              <a:ext uri="{FF2B5EF4-FFF2-40B4-BE49-F238E27FC236}">
                <a16:creationId xmlns:a16="http://schemas.microsoft.com/office/drawing/2014/main" id="{4B277478-2056-F284-599D-7BBF2D3633E3}"/>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pic>
        <p:nvPicPr>
          <p:cNvPr id="7" name="Grafik 6">
            <a:extLst>
              <a:ext uri="{FF2B5EF4-FFF2-40B4-BE49-F238E27FC236}">
                <a16:creationId xmlns:a16="http://schemas.microsoft.com/office/drawing/2014/main" id="{01E6734F-C9DF-29E1-645A-EBEAC79C17EF}"/>
              </a:ext>
            </a:extLst>
          </p:cNvPr>
          <p:cNvPicPr>
            <a:picLocks noChangeAspect="1"/>
          </p:cNvPicPr>
          <p:nvPr/>
        </p:nvPicPr>
        <p:blipFill>
          <a:blip r:embed="rId3"/>
          <a:srcRect l="34015" t="24712" r="32394" b="41027"/>
          <a:stretch>
            <a:fillRect/>
          </a:stretch>
        </p:blipFill>
        <p:spPr>
          <a:xfrm>
            <a:off x="7404099" y="1523999"/>
            <a:ext cx="2940051" cy="3702051"/>
          </a:xfrm>
          <a:prstGeom prst="rect">
            <a:avLst/>
          </a:prstGeom>
        </p:spPr>
      </p:pic>
    </p:spTree>
    <p:extLst>
      <p:ext uri="{BB962C8B-B14F-4D97-AF65-F5344CB8AC3E}">
        <p14:creationId xmlns:p14="http://schemas.microsoft.com/office/powerpoint/2010/main" val="125393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2B9E0-E85F-B185-AECB-8BFF489E4CEB}"/>
              </a:ext>
            </a:extLst>
          </p:cNvPr>
          <p:cNvSpPr>
            <a:spLocks noGrp="1"/>
          </p:cNvSpPr>
          <p:nvPr>
            <p:ph type="title"/>
          </p:nvPr>
        </p:nvSpPr>
        <p:spPr/>
        <p:txBody>
          <a:bodyPr>
            <a:normAutofit/>
          </a:bodyPr>
          <a:lstStyle/>
          <a:p>
            <a:r>
              <a:rPr lang="de-DE" sz="4000" dirty="0"/>
              <a:t>MOVE-Check: Aktueller Stand der Forschung</a:t>
            </a:r>
          </a:p>
        </p:txBody>
      </p:sp>
      <p:sp>
        <p:nvSpPr>
          <p:cNvPr id="7" name="Inhaltsplatzhalter 2">
            <a:extLst>
              <a:ext uri="{FF2B5EF4-FFF2-40B4-BE49-F238E27FC236}">
                <a16:creationId xmlns:a16="http://schemas.microsoft.com/office/drawing/2014/main" id="{EFBFB94B-3C7A-167B-B832-AB964B95BA2D}"/>
              </a:ext>
            </a:extLst>
          </p:cNvPr>
          <p:cNvSpPr txBox="1">
            <a:spLocks/>
          </p:cNvSpPr>
          <p:nvPr/>
        </p:nvSpPr>
        <p:spPr>
          <a:xfrm>
            <a:off x="838200" y="1825625"/>
            <a:ext cx="5867400" cy="435133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400" b="1" dirty="0"/>
              <a:t>Gibt es Personen, die viel essen können, ohne zuzunehmen und Menschen, die schon bei geringen Mengen Nahrung Probleme mit ihrem Gewicht bekommen?</a:t>
            </a:r>
          </a:p>
          <a:p>
            <a:r>
              <a:rPr lang="de-DE" dirty="0"/>
              <a:t>Ja, zwischen Menschen gibt es Unterschiede im Stoffwechsel, in der Genetik sowie beim Hunger- und Sättigungsgefühl.</a:t>
            </a:r>
          </a:p>
          <a:p>
            <a:r>
              <a:rPr lang="de-DE" dirty="0"/>
              <a:t>Manche speichern überschüssige Energie leichter als Fett, während andere mehr Energie verbrauchen. </a:t>
            </a:r>
          </a:p>
          <a:p>
            <a:r>
              <a:rPr lang="de-DE" dirty="0"/>
              <a:t>Der Anteil an „braunem Fett“ kann dabei eine Rolle spielen, da es Energie zur Wärmeproduktion verbraucht und daher eher günstig fürs Abnehmen ist. </a:t>
            </a:r>
          </a:p>
          <a:p>
            <a:endParaRPr lang="de-DE" sz="2400" dirty="0"/>
          </a:p>
        </p:txBody>
      </p:sp>
      <p:pic>
        <p:nvPicPr>
          <p:cNvPr id="4" name="Grafik 3" descr="Download Free Progress check Icons in PNG &amp; SVG | Magnific (formerly  Freepik)">
            <a:extLst>
              <a:ext uri="{FF2B5EF4-FFF2-40B4-BE49-F238E27FC236}">
                <a16:creationId xmlns:a16="http://schemas.microsoft.com/office/drawing/2014/main" id="{8BD7CB7A-309E-8A1B-78FD-CC8E2DB732E5}"/>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spTree>
    <p:extLst>
      <p:ext uri="{BB962C8B-B14F-4D97-AF65-F5344CB8AC3E}">
        <p14:creationId xmlns:p14="http://schemas.microsoft.com/office/powerpoint/2010/main" val="1497852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5BE6A-3084-A73E-4097-31D41A50B64B}"/>
            </a:ext>
          </a:extLst>
        </p:cNvPr>
        <p:cNvGrpSpPr/>
        <p:nvPr/>
      </p:nvGrpSpPr>
      <p:grpSpPr>
        <a:xfrm>
          <a:off x="0" y="0"/>
          <a:ext cx="0" cy="0"/>
          <a:chOff x="0" y="0"/>
          <a:chExt cx="0" cy="0"/>
        </a:xfrm>
      </p:grpSpPr>
      <p:pic>
        <p:nvPicPr>
          <p:cNvPr id="5" name="Grafik 4" descr="Sommerliche Strandtasche und Accessoires am Sandstrand und Meer. - Lizenzfrei Urlaub Stock-Foto">
            <a:extLst>
              <a:ext uri="{FF2B5EF4-FFF2-40B4-BE49-F238E27FC236}">
                <a16:creationId xmlns:a16="http://schemas.microsoft.com/office/drawing/2014/main" id="{E5013B33-B429-259F-1633-DAEBD70568B4}"/>
              </a:ext>
            </a:extLst>
          </p:cNvPr>
          <p:cNvPicPr>
            <a:picLocks noChangeAspect="1"/>
          </p:cNvPicPr>
          <p:nvPr/>
        </p:nvPicPr>
        <p:blipFill>
          <a:blip r:embed="rId2">
            <a:alphaModFix amt="35000"/>
          </a:blip>
          <a:stretch>
            <a:fillRect/>
          </a:stretch>
        </p:blipFill>
        <p:spPr>
          <a:xfrm>
            <a:off x="0" y="-133256"/>
            <a:ext cx="12192000" cy="7274719"/>
          </a:xfrm>
          <a:prstGeom prst="rect">
            <a:avLst/>
          </a:prstGeom>
        </p:spPr>
      </p:pic>
      <p:sp>
        <p:nvSpPr>
          <p:cNvPr id="2" name="Titel 1">
            <a:extLst>
              <a:ext uri="{FF2B5EF4-FFF2-40B4-BE49-F238E27FC236}">
                <a16:creationId xmlns:a16="http://schemas.microsoft.com/office/drawing/2014/main" id="{7EF14261-CB92-E88A-374B-E73E2DA8DEC5}"/>
              </a:ext>
            </a:extLst>
          </p:cNvPr>
          <p:cNvSpPr>
            <a:spLocks noGrp="1"/>
          </p:cNvSpPr>
          <p:nvPr>
            <p:ph type="title"/>
          </p:nvPr>
        </p:nvSpPr>
        <p:spPr/>
        <p:txBody>
          <a:bodyPr>
            <a:normAutofit/>
          </a:bodyPr>
          <a:lstStyle/>
          <a:p>
            <a:r>
              <a:rPr lang="de-DE" dirty="0"/>
              <a:t>Neue Gewohnheiten: In welchen Situationen fällt Veränderung schwer?</a:t>
            </a:r>
          </a:p>
        </p:txBody>
      </p:sp>
      <p:sp>
        <p:nvSpPr>
          <p:cNvPr id="4" name="Rechteck 3">
            <a:extLst>
              <a:ext uri="{FF2B5EF4-FFF2-40B4-BE49-F238E27FC236}">
                <a16:creationId xmlns:a16="http://schemas.microsoft.com/office/drawing/2014/main" id="{4C56B757-15C5-C8FC-E83F-32C2E4E8C0B3}"/>
              </a:ext>
            </a:extLst>
          </p:cNvPr>
          <p:cNvSpPr/>
          <p:nvPr/>
        </p:nvSpPr>
        <p:spPr>
          <a:xfrm>
            <a:off x="996043" y="2824839"/>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Buffett</a:t>
            </a:r>
          </a:p>
        </p:txBody>
      </p:sp>
      <p:sp>
        <p:nvSpPr>
          <p:cNvPr id="6" name="Rechteck 5">
            <a:extLst>
              <a:ext uri="{FF2B5EF4-FFF2-40B4-BE49-F238E27FC236}">
                <a16:creationId xmlns:a16="http://schemas.microsoft.com/office/drawing/2014/main" id="{C9AFEF69-DD2D-DAF5-5E93-C2E185ED89E6}"/>
              </a:ext>
            </a:extLst>
          </p:cNvPr>
          <p:cNvSpPr/>
          <p:nvPr/>
        </p:nvSpPr>
        <p:spPr>
          <a:xfrm>
            <a:off x="996040" y="5279570"/>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Einladungen</a:t>
            </a:r>
          </a:p>
        </p:txBody>
      </p:sp>
      <p:sp>
        <p:nvSpPr>
          <p:cNvPr id="8" name="Rechteck 7">
            <a:extLst>
              <a:ext uri="{FF2B5EF4-FFF2-40B4-BE49-F238E27FC236}">
                <a16:creationId xmlns:a16="http://schemas.microsoft.com/office/drawing/2014/main" id="{D821B8FD-1CC5-3E80-34ED-F736F3DB1F5D}"/>
              </a:ext>
            </a:extLst>
          </p:cNvPr>
          <p:cNvSpPr/>
          <p:nvPr/>
        </p:nvSpPr>
        <p:spPr>
          <a:xfrm>
            <a:off x="996041" y="4463143"/>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Feiern</a:t>
            </a:r>
          </a:p>
        </p:txBody>
      </p:sp>
      <p:sp>
        <p:nvSpPr>
          <p:cNvPr id="10" name="Rechteck 9">
            <a:extLst>
              <a:ext uri="{FF2B5EF4-FFF2-40B4-BE49-F238E27FC236}">
                <a16:creationId xmlns:a16="http://schemas.microsoft.com/office/drawing/2014/main" id="{54F0AE5E-1B60-EAB9-00E3-E6580A61D671}"/>
              </a:ext>
            </a:extLst>
          </p:cNvPr>
          <p:cNvSpPr/>
          <p:nvPr/>
        </p:nvSpPr>
        <p:spPr>
          <a:xfrm>
            <a:off x="996042" y="3673930"/>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Restaurant</a:t>
            </a:r>
          </a:p>
        </p:txBody>
      </p:sp>
      <p:sp>
        <p:nvSpPr>
          <p:cNvPr id="14" name="Rechteck 13">
            <a:extLst>
              <a:ext uri="{FF2B5EF4-FFF2-40B4-BE49-F238E27FC236}">
                <a16:creationId xmlns:a16="http://schemas.microsoft.com/office/drawing/2014/main" id="{3195A448-287C-A6CC-4FBE-BDCE460EE017}"/>
              </a:ext>
            </a:extLst>
          </p:cNvPr>
          <p:cNvSpPr/>
          <p:nvPr/>
        </p:nvSpPr>
        <p:spPr>
          <a:xfrm>
            <a:off x="3880758" y="3624948"/>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Frust</a:t>
            </a:r>
          </a:p>
        </p:txBody>
      </p:sp>
      <p:sp>
        <p:nvSpPr>
          <p:cNvPr id="16" name="Rechteck 15">
            <a:extLst>
              <a:ext uri="{FF2B5EF4-FFF2-40B4-BE49-F238E27FC236}">
                <a16:creationId xmlns:a16="http://schemas.microsoft.com/office/drawing/2014/main" id="{7C6F5755-47CD-EF7A-C9A6-118D96E6694C}"/>
              </a:ext>
            </a:extLst>
          </p:cNvPr>
          <p:cNvSpPr/>
          <p:nvPr/>
        </p:nvSpPr>
        <p:spPr>
          <a:xfrm>
            <a:off x="6898823" y="5268685"/>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Zeitdruck</a:t>
            </a:r>
          </a:p>
        </p:txBody>
      </p:sp>
      <p:sp>
        <p:nvSpPr>
          <p:cNvPr id="18" name="Rechteck 17">
            <a:extLst>
              <a:ext uri="{FF2B5EF4-FFF2-40B4-BE49-F238E27FC236}">
                <a16:creationId xmlns:a16="http://schemas.microsoft.com/office/drawing/2014/main" id="{A3EECBA6-180C-3A55-EFB2-195CA32A4A76}"/>
              </a:ext>
            </a:extLst>
          </p:cNvPr>
          <p:cNvSpPr/>
          <p:nvPr/>
        </p:nvSpPr>
        <p:spPr>
          <a:xfrm>
            <a:off x="3880758" y="2822121"/>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Langeweile</a:t>
            </a:r>
          </a:p>
        </p:txBody>
      </p:sp>
      <p:sp>
        <p:nvSpPr>
          <p:cNvPr id="20" name="Rechteck 19">
            <a:extLst>
              <a:ext uri="{FF2B5EF4-FFF2-40B4-BE49-F238E27FC236}">
                <a16:creationId xmlns:a16="http://schemas.microsoft.com/office/drawing/2014/main" id="{41A72660-F514-1F15-8C8E-2078F95296F5}"/>
              </a:ext>
            </a:extLst>
          </p:cNvPr>
          <p:cNvSpPr/>
          <p:nvPr/>
        </p:nvSpPr>
        <p:spPr>
          <a:xfrm>
            <a:off x="6898824" y="4490356"/>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Krankheit</a:t>
            </a:r>
          </a:p>
        </p:txBody>
      </p:sp>
      <p:sp>
        <p:nvSpPr>
          <p:cNvPr id="22" name="Rechteck 21">
            <a:extLst>
              <a:ext uri="{FF2B5EF4-FFF2-40B4-BE49-F238E27FC236}">
                <a16:creationId xmlns:a16="http://schemas.microsoft.com/office/drawing/2014/main" id="{2B24B43E-3192-75E6-2324-B83CD49240E6}"/>
              </a:ext>
            </a:extLst>
          </p:cNvPr>
          <p:cNvSpPr/>
          <p:nvPr/>
        </p:nvSpPr>
        <p:spPr>
          <a:xfrm>
            <a:off x="6898824" y="3641271"/>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Urlaub</a:t>
            </a:r>
          </a:p>
        </p:txBody>
      </p:sp>
      <p:sp>
        <p:nvSpPr>
          <p:cNvPr id="24" name="Rechteck 23">
            <a:extLst>
              <a:ext uri="{FF2B5EF4-FFF2-40B4-BE49-F238E27FC236}">
                <a16:creationId xmlns:a16="http://schemas.microsoft.com/office/drawing/2014/main" id="{8EC559A1-F24C-B8BA-D75D-6DCA2B0E75B6}"/>
              </a:ext>
            </a:extLst>
          </p:cNvPr>
          <p:cNvSpPr/>
          <p:nvPr/>
        </p:nvSpPr>
        <p:spPr>
          <a:xfrm>
            <a:off x="6898824" y="2792186"/>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Reisen</a:t>
            </a:r>
          </a:p>
        </p:txBody>
      </p:sp>
      <p:sp>
        <p:nvSpPr>
          <p:cNvPr id="26" name="Rechteck 25">
            <a:extLst>
              <a:ext uri="{FF2B5EF4-FFF2-40B4-BE49-F238E27FC236}">
                <a16:creationId xmlns:a16="http://schemas.microsoft.com/office/drawing/2014/main" id="{E0DF3486-DF13-4F19-C2F4-493D8961CFEE}"/>
              </a:ext>
            </a:extLst>
          </p:cNvPr>
          <p:cNvSpPr/>
          <p:nvPr/>
        </p:nvSpPr>
        <p:spPr>
          <a:xfrm>
            <a:off x="3880758" y="4463143"/>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Müdigkeit</a:t>
            </a:r>
          </a:p>
        </p:txBody>
      </p:sp>
      <p:sp>
        <p:nvSpPr>
          <p:cNvPr id="7" name="Rechteck 6">
            <a:extLst>
              <a:ext uri="{FF2B5EF4-FFF2-40B4-BE49-F238E27FC236}">
                <a16:creationId xmlns:a16="http://schemas.microsoft.com/office/drawing/2014/main" id="{4610EBF6-9477-9F3E-0AE0-F174F458B971}"/>
              </a:ext>
            </a:extLst>
          </p:cNvPr>
          <p:cNvSpPr/>
          <p:nvPr/>
        </p:nvSpPr>
        <p:spPr>
          <a:xfrm>
            <a:off x="696684" y="1989364"/>
            <a:ext cx="2264229" cy="661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Besondere Essenssituationen</a:t>
            </a:r>
          </a:p>
        </p:txBody>
      </p:sp>
      <p:sp>
        <p:nvSpPr>
          <p:cNvPr id="11" name="Rechteck 10">
            <a:extLst>
              <a:ext uri="{FF2B5EF4-FFF2-40B4-BE49-F238E27FC236}">
                <a16:creationId xmlns:a16="http://schemas.microsoft.com/office/drawing/2014/main" id="{04033472-5114-422E-75CD-99E5F445D61E}"/>
              </a:ext>
            </a:extLst>
          </p:cNvPr>
          <p:cNvSpPr/>
          <p:nvPr/>
        </p:nvSpPr>
        <p:spPr>
          <a:xfrm>
            <a:off x="3483428" y="1989364"/>
            <a:ext cx="2264229" cy="661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Gefühle</a:t>
            </a:r>
          </a:p>
        </p:txBody>
      </p:sp>
      <p:sp>
        <p:nvSpPr>
          <p:cNvPr id="15" name="Rechteck 14">
            <a:extLst>
              <a:ext uri="{FF2B5EF4-FFF2-40B4-BE49-F238E27FC236}">
                <a16:creationId xmlns:a16="http://schemas.microsoft.com/office/drawing/2014/main" id="{F7B3590F-B631-7963-27A0-A2823C06F4B3}"/>
              </a:ext>
            </a:extLst>
          </p:cNvPr>
          <p:cNvSpPr/>
          <p:nvPr/>
        </p:nvSpPr>
        <p:spPr>
          <a:xfrm>
            <a:off x="6444345" y="1989364"/>
            <a:ext cx="2264229" cy="661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Veränderter Alltag</a:t>
            </a:r>
          </a:p>
        </p:txBody>
      </p:sp>
      <p:sp>
        <p:nvSpPr>
          <p:cNvPr id="19" name="Rechteck 18">
            <a:extLst>
              <a:ext uri="{FF2B5EF4-FFF2-40B4-BE49-F238E27FC236}">
                <a16:creationId xmlns:a16="http://schemas.microsoft.com/office/drawing/2014/main" id="{D55809AF-3C0D-E1AC-F408-E61BDDB02197}"/>
              </a:ext>
            </a:extLst>
          </p:cNvPr>
          <p:cNvSpPr/>
          <p:nvPr/>
        </p:nvSpPr>
        <p:spPr>
          <a:xfrm>
            <a:off x="9405262" y="1989363"/>
            <a:ext cx="2264229" cy="661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Alte Routinen</a:t>
            </a:r>
          </a:p>
        </p:txBody>
      </p:sp>
      <p:sp>
        <p:nvSpPr>
          <p:cNvPr id="23" name="Rechteck 22">
            <a:extLst>
              <a:ext uri="{FF2B5EF4-FFF2-40B4-BE49-F238E27FC236}">
                <a16:creationId xmlns:a16="http://schemas.microsoft.com/office/drawing/2014/main" id="{F738F952-2C9C-C0FA-B56D-B4DE2CD6CB75}"/>
              </a:ext>
            </a:extLst>
          </p:cNvPr>
          <p:cNvSpPr/>
          <p:nvPr/>
        </p:nvSpPr>
        <p:spPr>
          <a:xfrm>
            <a:off x="9405263" y="2822121"/>
            <a:ext cx="2264228"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Chips vor dem TV</a:t>
            </a:r>
          </a:p>
        </p:txBody>
      </p:sp>
      <p:sp>
        <p:nvSpPr>
          <p:cNvPr id="27" name="Rechteck 26">
            <a:extLst>
              <a:ext uri="{FF2B5EF4-FFF2-40B4-BE49-F238E27FC236}">
                <a16:creationId xmlns:a16="http://schemas.microsoft.com/office/drawing/2014/main" id="{18EB7F39-AA2A-AF91-E9FA-3969CDFFC493}"/>
              </a:ext>
            </a:extLst>
          </p:cNvPr>
          <p:cNvSpPr/>
          <p:nvPr/>
        </p:nvSpPr>
        <p:spPr>
          <a:xfrm>
            <a:off x="9405263" y="3698422"/>
            <a:ext cx="2264228"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Kaffee </a:t>
            </a:r>
            <a:r>
              <a:rPr lang="de-DE" dirty="0">
                <a:solidFill>
                  <a:sysClr val="windowText" lastClr="000000"/>
                </a:solidFill>
                <a:sym typeface="Wingdings" panose="05000000000000000000" pitchFamily="2" charset="2"/>
              </a:rPr>
              <a:t> Kuchen</a:t>
            </a:r>
            <a:endParaRPr lang="de-DE" dirty="0">
              <a:solidFill>
                <a:sysClr val="windowText" lastClr="000000"/>
              </a:solidFill>
            </a:endParaRPr>
          </a:p>
        </p:txBody>
      </p:sp>
      <p:sp>
        <p:nvSpPr>
          <p:cNvPr id="29" name="Rechteck 28">
            <a:extLst>
              <a:ext uri="{FF2B5EF4-FFF2-40B4-BE49-F238E27FC236}">
                <a16:creationId xmlns:a16="http://schemas.microsoft.com/office/drawing/2014/main" id="{6429ED49-D7E1-D993-2A2D-669A13ECBAE5}"/>
              </a:ext>
            </a:extLst>
          </p:cNvPr>
          <p:cNvSpPr/>
          <p:nvPr/>
        </p:nvSpPr>
        <p:spPr>
          <a:xfrm>
            <a:off x="9405262" y="4531180"/>
            <a:ext cx="2264227"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Verfügbarkeit</a:t>
            </a:r>
          </a:p>
        </p:txBody>
      </p:sp>
      <p:sp>
        <p:nvSpPr>
          <p:cNvPr id="3" name="Textfeld 2">
            <a:extLst>
              <a:ext uri="{FF2B5EF4-FFF2-40B4-BE49-F238E27FC236}">
                <a16:creationId xmlns:a16="http://schemas.microsoft.com/office/drawing/2014/main" id="{44D06D44-0FB9-7AEB-D5AC-FBD1A9661A9F}"/>
              </a:ext>
            </a:extLst>
          </p:cNvPr>
          <p:cNvSpPr txBox="1"/>
          <p:nvPr/>
        </p:nvSpPr>
        <p:spPr>
          <a:xfrm>
            <a:off x="696684" y="6210299"/>
            <a:ext cx="6031908" cy="461665"/>
          </a:xfrm>
          <a:prstGeom prst="rect">
            <a:avLst/>
          </a:prstGeom>
          <a:noFill/>
        </p:spPr>
        <p:txBody>
          <a:bodyPr wrap="none" rtlCol="0">
            <a:spAutoFit/>
          </a:bodyPr>
          <a:lstStyle/>
          <a:p>
            <a:r>
              <a:rPr lang="de-DE" sz="2400" b="1" dirty="0"/>
              <a:t>? Was sind schwierige Situationen für Sie?</a:t>
            </a:r>
          </a:p>
        </p:txBody>
      </p:sp>
      <p:sp>
        <p:nvSpPr>
          <p:cNvPr id="9" name="Rechteck 8">
            <a:extLst>
              <a:ext uri="{FF2B5EF4-FFF2-40B4-BE49-F238E27FC236}">
                <a16:creationId xmlns:a16="http://schemas.microsoft.com/office/drawing/2014/main" id="{80A90CE6-4705-777E-B8C5-62DDD736C3BD}"/>
              </a:ext>
            </a:extLst>
          </p:cNvPr>
          <p:cNvSpPr/>
          <p:nvPr/>
        </p:nvSpPr>
        <p:spPr>
          <a:xfrm>
            <a:off x="9405262" y="5268685"/>
            <a:ext cx="2264227"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Bei Stress </a:t>
            </a:r>
            <a:r>
              <a:rPr lang="de-DE" dirty="0">
                <a:solidFill>
                  <a:sysClr val="windowText" lastClr="000000"/>
                </a:solidFill>
                <a:sym typeface="Wingdings" panose="05000000000000000000" pitchFamily="2" charset="2"/>
              </a:rPr>
              <a:t> Snacks</a:t>
            </a:r>
            <a:endParaRPr lang="de-DE" dirty="0">
              <a:solidFill>
                <a:sysClr val="windowText" lastClr="000000"/>
              </a:solidFill>
            </a:endParaRPr>
          </a:p>
        </p:txBody>
      </p:sp>
      <p:sp>
        <p:nvSpPr>
          <p:cNvPr id="17" name="Rechteck 16">
            <a:extLst>
              <a:ext uri="{FF2B5EF4-FFF2-40B4-BE49-F238E27FC236}">
                <a16:creationId xmlns:a16="http://schemas.microsoft.com/office/drawing/2014/main" id="{5EE88633-3CAC-27D6-357E-A0B1468808A5}"/>
              </a:ext>
            </a:extLst>
          </p:cNvPr>
          <p:cNvSpPr/>
          <p:nvPr/>
        </p:nvSpPr>
        <p:spPr>
          <a:xfrm>
            <a:off x="3880755" y="5279570"/>
            <a:ext cx="1469573" cy="500744"/>
          </a:xfrm>
          <a:prstGeom prst="rect">
            <a:avLst/>
          </a:prstGeom>
          <a:solidFill>
            <a:schemeClr val="bg1">
              <a:lumMod val="8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ysClr val="windowText" lastClr="000000"/>
                </a:solidFill>
              </a:rPr>
              <a:t>Ärger</a:t>
            </a:r>
          </a:p>
        </p:txBody>
      </p:sp>
      <p:sp>
        <p:nvSpPr>
          <p:cNvPr id="13" name="Textfeld 12">
            <a:extLst>
              <a:ext uri="{FF2B5EF4-FFF2-40B4-BE49-F238E27FC236}">
                <a16:creationId xmlns:a16="http://schemas.microsoft.com/office/drawing/2014/main" id="{99E3A991-4E85-9134-EA76-947AF57F18BF}"/>
              </a:ext>
            </a:extLst>
          </p:cNvPr>
          <p:cNvSpPr txBox="1"/>
          <p:nvPr/>
        </p:nvSpPr>
        <p:spPr>
          <a:xfrm>
            <a:off x="3149600" y="7178179"/>
            <a:ext cx="6096000" cy="923330"/>
          </a:xfrm>
          <a:prstGeom prst="rect">
            <a:avLst/>
          </a:prstGeom>
          <a:noFill/>
        </p:spPr>
        <p:txBody>
          <a:bodyPr wrap="square">
            <a:spAutoFit/>
          </a:bodyPr>
          <a:lstStyle/>
          <a:p>
            <a:r>
              <a:rPr lang="de-DE" dirty="0"/>
              <a:t>https://www.istockphoto.com/de/foto/sommerliche-strandtasche-und-accessoires-am-sandstrand-und-meer-gm1935590814-556257050</a:t>
            </a:r>
          </a:p>
        </p:txBody>
      </p:sp>
    </p:spTree>
    <p:extLst>
      <p:ext uri="{BB962C8B-B14F-4D97-AF65-F5344CB8AC3E}">
        <p14:creationId xmlns:p14="http://schemas.microsoft.com/office/powerpoint/2010/main" val="1048413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Übergewichtige Frau, die zu Hause mit Online-Coach-Unterstützung trainiert - Lizenzfrei Abnehmen Stock-Foto">
            <a:extLst>
              <a:ext uri="{FF2B5EF4-FFF2-40B4-BE49-F238E27FC236}">
                <a16:creationId xmlns:a16="http://schemas.microsoft.com/office/drawing/2014/main" id="{CBC6038E-C675-A8BC-0FF3-4FBF55D762CD}"/>
              </a:ext>
            </a:extLst>
          </p:cNvPr>
          <p:cNvPicPr>
            <a:picLocks noChangeAspect="1"/>
          </p:cNvPicPr>
          <p:nvPr/>
        </p:nvPicPr>
        <p:blipFill>
          <a:blip r:embed="rId2"/>
          <a:srcRect l="22704" r="40683"/>
          <a:stretch>
            <a:fillRect/>
          </a:stretch>
        </p:blipFill>
        <p:spPr>
          <a:xfrm>
            <a:off x="8420100" y="0"/>
            <a:ext cx="3771900" cy="6861382"/>
          </a:xfrm>
          <a:prstGeom prst="rect">
            <a:avLst/>
          </a:prstGeom>
        </p:spPr>
      </p:pic>
      <p:sp>
        <p:nvSpPr>
          <p:cNvPr id="8" name="Textfeld 7">
            <a:extLst>
              <a:ext uri="{FF2B5EF4-FFF2-40B4-BE49-F238E27FC236}">
                <a16:creationId xmlns:a16="http://schemas.microsoft.com/office/drawing/2014/main" id="{8C08B69C-64FC-E09E-211B-FC4BE9560A8E}"/>
              </a:ext>
            </a:extLst>
          </p:cNvPr>
          <p:cNvSpPr txBox="1"/>
          <p:nvPr/>
        </p:nvSpPr>
        <p:spPr>
          <a:xfrm>
            <a:off x="7461885" y="6858000"/>
            <a:ext cx="6130290" cy="923330"/>
          </a:xfrm>
          <a:prstGeom prst="rect">
            <a:avLst/>
          </a:prstGeom>
          <a:noFill/>
        </p:spPr>
        <p:txBody>
          <a:bodyPr wrap="square">
            <a:spAutoFit/>
          </a:bodyPr>
          <a:lstStyle/>
          <a:p>
            <a:r>
              <a:rPr lang="de-DE" dirty="0"/>
              <a:t>https://www.istockphoto.com/de/foto/%C3%BCbergewichtige-frau-die-zu-hause-mit-online-coach-unterst%C3%BCtzung-trainiert-gm1327839012-412082361</a:t>
            </a:r>
          </a:p>
        </p:txBody>
      </p:sp>
      <p:sp>
        <p:nvSpPr>
          <p:cNvPr id="2" name="Titel 1">
            <a:extLst>
              <a:ext uri="{FF2B5EF4-FFF2-40B4-BE49-F238E27FC236}">
                <a16:creationId xmlns:a16="http://schemas.microsoft.com/office/drawing/2014/main" id="{B0C275D3-1F70-375F-E88F-A86D6A679861}"/>
              </a:ext>
            </a:extLst>
          </p:cNvPr>
          <p:cNvSpPr>
            <a:spLocks noGrp="1"/>
          </p:cNvSpPr>
          <p:nvPr>
            <p:ph type="title"/>
          </p:nvPr>
        </p:nvSpPr>
        <p:spPr>
          <a:xfrm>
            <a:off x="838200" y="365125"/>
            <a:ext cx="9617529" cy="1325563"/>
          </a:xfrm>
        </p:spPr>
        <p:txBody>
          <a:bodyPr/>
          <a:lstStyle/>
          <a:p>
            <a:r>
              <a:rPr lang="de-DE" dirty="0"/>
              <a:t>Praktische Übungen: Kurze Bewegungssnacks für 30 – 60 Sekunden</a:t>
            </a:r>
          </a:p>
        </p:txBody>
      </p:sp>
      <p:sp>
        <p:nvSpPr>
          <p:cNvPr id="3" name="Inhaltsplatzhalter 2">
            <a:extLst>
              <a:ext uri="{FF2B5EF4-FFF2-40B4-BE49-F238E27FC236}">
                <a16:creationId xmlns:a16="http://schemas.microsoft.com/office/drawing/2014/main" id="{36600E18-EA45-79D6-6C72-40C28F4A4ACD}"/>
              </a:ext>
            </a:extLst>
          </p:cNvPr>
          <p:cNvSpPr>
            <a:spLocks noGrp="1"/>
          </p:cNvSpPr>
          <p:nvPr>
            <p:ph idx="1"/>
          </p:nvPr>
        </p:nvSpPr>
        <p:spPr>
          <a:xfrm>
            <a:off x="838200" y="1825625"/>
            <a:ext cx="7581900" cy="4351338"/>
          </a:xfrm>
        </p:spPr>
        <p:txBody>
          <a:bodyPr>
            <a:normAutofit lnSpcReduction="10000"/>
          </a:bodyPr>
          <a:lstStyle/>
          <a:p>
            <a:pPr marL="0" indent="0">
              <a:buNone/>
            </a:pPr>
            <a:r>
              <a:rPr lang="de-DE" sz="2400" b="1" dirty="0"/>
              <a:t>Beispiel 1: Wand-Liegestütze</a:t>
            </a:r>
          </a:p>
          <a:p>
            <a:r>
              <a:rPr lang="de-DE" sz="2400" dirty="0"/>
              <a:t>Hände an die Wand, Körper gerade halten, langsam beugen und strecken</a:t>
            </a:r>
          </a:p>
          <a:p>
            <a:pPr marL="0" indent="0">
              <a:buNone/>
            </a:pPr>
            <a:r>
              <a:rPr lang="de-DE" sz="2400" b="1" dirty="0"/>
              <a:t>Beispiel 2: </a:t>
            </a:r>
            <a:r>
              <a:rPr lang="de-DE" sz="2400" b="1" dirty="0" err="1"/>
              <a:t>Fußheben</a:t>
            </a:r>
            <a:r>
              <a:rPr lang="de-DE" sz="2400" b="1" dirty="0"/>
              <a:t> im Stand</a:t>
            </a:r>
          </a:p>
          <a:p>
            <a:r>
              <a:rPr lang="de-DE" sz="2400" dirty="0"/>
              <a:t> Abwechselnd Fersen oder Fußspitzen anheben</a:t>
            </a:r>
          </a:p>
          <a:p>
            <a:pPr marL="0" indent="0">
              <a:buNone/>
            </a:pPr>
            <a:r>
              <a:rPr lang="de-DE" sz="2400" b="1" dirty="0"/>
              <a:t>Beispiel 3: Arme kreisen</a:t>
            </a:r>
          </a:p>
          <a:p>
            <a:r>
              <a:rPr lang="de-DE" sz="2400" dirty="0"/>
              <a:t>Die Knie abwechseln anheben und dabei die Arme kreisen</a:t>
            </a:r>
          </a:p>
          <a:p>
            <a:pPr marL="0" indent="0">
              <a:buNone/>
            </a:pPr>
            <a:r>
              <a:rPr lang="de-DE" sz="2400" b="1" dirty="0"/>
              <a:t>Beispiel 4: Langsam aufstehen und hinsetzen</a:t>
            </a:r>
          </a:p>
          <a:p>
            <a:pPr lvl="0"/>
            <a:r>
              <a:rPr lang="de-DE" sz="2400" dirty="0"/>
              <a:t>Füße stehen hüftbreit auf dem Boden, langsam aufstehen und wieder hinsetzen</a:t>
            </a:r>
          </a:p>
          <a:p>
            <a:endParaRPr lang="de-DE" sz="2400" dirty="0"/>
          </a:p>
          <a:p>
            <a:endParaRPr lang="de-DE" sz="2400" dirty="0"/>
          </a:p>
        </p:txBody>
      </p:sp>
      <p:sp>
        <p:nvSpPr>
          <p:cNvPr id="4" name="Ellipse 3">
            <a:extLst>
              <a:ext uri="{FF2B5EF4-FFF2-40B4-BE49-F238E27FC236}">
                <a16:creationId xmlns:a16="http://schemas.microsoft.com/office/drawing/2014/main" id="{7B873B62-5A94-F238-749C-3C1F1A3FAA6C}"/>
              </a:ext>
            </a:extLst>
          </p:cNvPr>
          <p:cNvSpPr/>
          <p:nvPr/>
        </p:nvSpPr>
        <p:spPr>
          <a:xfrm>
            <a:off x="10455729" y="87085"/>
            <a:ext cx="1660072" cy="14532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Symbol für Bewegungssnack</a:t>
            </a:r>
          </a:p>
        </p:txBody>
      </p:sp>
    </p:spTree>
    <p:extLst>
      <p:ext uri="{BB962C8B-B14F-4D97-AF65-F5344CB8AC3E}">
        <p14:creationId xmlns:p14="http://schemas.microsoft.com/office/powerpoint/2010/main" val="3734054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D0D6C26-8422-3825-8C0D-2095122AC541}"/>
              </a:ext>
            </a:extLst>
          </p:cNvPr>
          <p:cNvPicPr>
            <a:picLocks noChangeAspect="1"/>
          </p:cNvPicPr>
          <p:nvPr/>
        </p:nvPicPr>
        <p:blipFill>
          <a:blip r:embed="rId2">
            <a:alphaModFix amt="35000"/>
          </a:blip>
          <a:stretch>
            <a:fillRect/>
          </a:stretch>
        </p:blipFill>
        <p:spPr>
          <a:xfrm flipH="1">
            <a:off x="0" y="0"/>
            <a:ext cx="12192000" cy="8126016"/>
          </a:xfrm>
          <a:prstGeom prst="rect">
            <a:avLst/>
          </a:prstGeom>
        </p:spPr>
      </p:pic>
      <p:sp>
        <p:nvSpPr>
          <p:cNvPr id="2" name="Titel 1">
            <a:extLst>
              <a:ext uri="{FF2B5EF4-FFF2-40B4-BE49-F238E27FC236}">
                <a16:creationId xmlns:a16="http://schemas.microsoft.com/office/drawing/2014/main" id="{A6CCA13E-C609-DE00-C0E9-0C17F8C72750}"/>
              </a:ext>
            </a:extLst>
          </p:cNvPr>
          <p:cNvSpPr>
            <a:spLocks noGrp="1"/>
          </p:cNvSpPr>
          <p:nvPr>
            <p:ph type="title"/>
          </p:nvPr>
        </p:nvSpPr>
        <p:spPr/>
        <p:txBody>
          <a:bodyPr/>
          <a:lstStyle/>
          <a:p>
            <a:r>
              <a:rPr lang="de-DE" dirty="0"/>
              <a:t>Kennen Sie das?</a:t>
            </a:r>
          </a:p>
        </p:txBody>
      </p:sp>
      <p:sp>
        <p:nvSpPr>
          <p:cNvPr id="5" name="Textfeld 4">
            <a:extLst>
              <a:ext uri="{FF2B5EF4-FFF2-40B4-BE49-F238E27FC236}">
                <a16:creationId xmlns:a16="http://schemas.microsoft.com/office/drawing/2014/main" id="{484547AB-4F98-1C1F-6784-1D6ED0C76809}"/>
              </a:ext>
            </a:extLst>
          </p:cNvPr>
          <p:cNvSpPr txBox="1"/>
          <p:nvPr/>
        </p:nvSpPr>
        <p:spPr>
          <a:xfrm>
            <a:off x="838200" y="2153535"/>
            <a:ext cx="4059677" cy="707886"/>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Nach einem stressigen Tag brauche ich einfach etwas Süßes.</a:t>
            </a:r>
          </a:p>
        </p:txBody>
      </p:sp>
      <p:sp>
        <p:nvSpPr>
          <p:cNvPr id="7" name="Textfeld 6">
            <a:extLst>
              <a:ext uri="{FF2B5EF4-FFF2-40B4-BE49-F238E27FC236}">
                <a16:creationId xmlns:a16="http://schemas.microsoft.com/office/drawing/2014/main" id="{81C2F694-85E3-269B-B7C1-1D1B58D0FC7F}"/>
              </a:ext>
            </a:extLst>
          </p:cNvPr>
          <p:cNvSpPr txBox="1"/>
          <p:nvPr/>
        </p:nvSpPr>
        <p:spPr>
          <a:xfrm>
            <a:off x="1278374" y="4675288"/>
            <a:ext cx="4059677" cy="1015663"/>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Ich habe keine Zeit für eine richtige Mahlzeit und esse später alles Mögliche.</a:t>
            </a:r>
          </a:p>
        </p:txBody>
      </p:sp>
      <p:sp>
        <p:nvSpPr>
          <p:cNvPr id="9" name="Textfeld 8">
            <a:extLst>
              <a:ext uri="{FF2B5EF4-FFF2-40B4-BE49-F238E27FC236}">
                <a16:creationId xmlns:a16="http://schemas.microsoft.com/office/drawing/2014/main" id="{46D38EE4-E106-E60A-87E0-67188C6C2E2A}"/>
              </a:ext>
            </a:extLst>
          </p:cNvPr>
          <p:cNvSpPr txBox="1"/>
          <p:nvPr/>
        </p:nvSpPr>
        <p:spPr>
          <a:xfrm>
            <a:off x="1092740" y="3313354"/>
            <a:ext cx="4059677" cy="1015663"/>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Stress schlägt mir auf den Magen – da habe ich gar keinen Hungen mehr.</a:t>
            </a:r>
          </a:p>
        </p:txBody>
      </p:sp>
      <p:sp>
        <p:nvSpPr>
          <p:cNvPr id="11" name="Textfeld 10">
            <a:extLst>
              <a:ext uri="{FF2B5EF4-FFF2-40B4-BE49-F238E27FC236}">
                <a16:creationId xmlns:a16="http://schemas.microsoft.com/office/drawing/2014/main" id="{2C590E96-DFFA-A532-6E5F-015ADAD7605C}"/>
              </a:ext>
            </a:extLst>
          </p:cNvPr>
          <p:cNvSpPr txBox="1"/>
          <p:nvPr/>
        </p:nvSpPr>
        <p:spPr>
          <a:xfrm>
            <a:off x="5982510" y="2024372"/>
            <a:ext cx="4059677" cy="707886"/>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Beim Stress achte ich einfach nicht mehr so auf mein Essen.</a:t>
            </a:r>
          </a:p>
        </p:txBody>
      </p:sp>
      <p:sp>
        <p:nvSpPr>
          <p:cNvPr id="13" name="Textfeld 12">
            <a:extLst>
              <a:ext uri="{FF2B5EF4-FFF2-40B4-BE49-F238E27FC236}">
                <a16:creationId xmlns:a16="http://schemas.microsoft.com/office/drawing/2014/main" id="{F0F7AAAC-DC42-B14C-94EF-CF5F730178E7}"/>
              </a:ext>
            </a:extLst>
          </p:cNvPr>
          <p:cNvSpPr txBox="1"/>
          <p:nvPr/>
        </p:nvSpPr>
        <p:spPr>
          <a:xfrm>
            <a:off x="6188412" y="5359717"/>
            <a:ext cx="3647872" cy="707886"/>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Wenn ich müde bin, habe ich häufig auch mehr Appetit.</a:t>
            </a:r>
          </a:p>
        </p:txBody>
      </p:sp>
      <p:sp>
        <p:nvSpPr>
          <p:cNvPr id="15" name="Textfeld 14">
            <a:extLst>
              <a:ext uri="{FF2B5EF4-FFF2-40B4-BE49-F238E27FC236}">
                <a16:creationId xmlns:a16="http://schemas.microsoft.com/office/drawing/2014/main" id="{261A2129-3FB7-2CDD-FF92-C3FEC46D89EA}"/>
              </a:ext>
            </a:extLst>
          </p:cNvPr>
          <p:cNvSpPr txBox="1"/>
          <p:nvPr/>
        </p:nvSpPr>
        <p:spPr>
          <a:xfrm>
            <a:off x="5982510" y="3004375"/>
            <a:ext cx="4059677" cy="707886"/>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Heute war so viel los – für Bewegung hatte ich keine Energie.</a:t>
            </a:r>
          </a:p>
        </p:txBody>
      </p:sp>
      <p:sp>
        <p:nvSpPr>
          <p:cNvPr id="19" name="Textfeld 18">
            <a:extLst>
              <a:ext uri="{FF2B5EF4-FFF2-40B4-BE49-F238E27FC236}">
                <a16:creationId xmlns:a16="http://schemas.microsoft.com/office/drawing/2014/main" id="{DDB3C5D3-B36C-53D0-6771-F53361F6FB66}"/>
              </a:ext>
            </a:extLst>
          </p:cNvPr>
          <p:cNvSpPr txBox="1"/>
          <p:nvPr/>
        </p:nvSpPr>
        <p:spPr>
          <a:xfrm>
            <a:off x="6277583" y="4335934"/>
            <a:ext cx="4059677" cy="400110"/>
          </a:xfrm>
          <a:prstGeom prst="rect">
            <a:avLst/>
          </a:prstGeom>
          <a:solidFill>
            <a:schemeClr val="bg1">
              <a:lumMod val="95000"/>
            </a:schemeClr>
          </a:solidFill>
          <a:ln>
            <a:solidFill>
              <a:schemeClr val="accent5"/>
            </a:solidFill>
          </a:ln>
        </p:spPr>
        <p:txBody>
          <a:bodyPr wrap="square">
            <a:spAutoFit/>
          </a:bodyPr>
          <a:lstStyle/>
          <a:p>
            <a:pPr marL="90488" lvl="1">
              <a:buNone/>
            </a:pPr>
            <a:r>
              <a:rPr lang="de-DE" sz="2000" dirty="0"/>
              <a:t>Ich bin ein typischer Frust-Esser</a:t>
            </a:r>
          </a:p>
        </p:txBody>
      </p:sp>
      <p:sp>
        <p:nvSpPr>
          <p:cNvPr id="8" name="Textfeld 7">
            <a:extLst>
              <a:ext uri="{FF2B5EF4-FFF2-40B4-BE49-F238E27FC236}">
                <a16:creationId xmlns:a16="http://schemas.microsoft.com/office/drawing/2014/main" id="{5D2074C3-F33B-9D05-4EC5-3F5078BCA40D}"/>
              </a:ext>
            </a:extLst>
          </p:cNvPr>
          <p:cNvSpPr txBox="1"/>
          <p:nvPr/>
        </p:nvSpPr>
        <p:spPr>
          <a:xfrm>
            <a:off x="3050429" y="7169835"/>
            <a:ext cx="6096000" cy="646331"/>
          </a:xfrm>
          <a:prstGeom prst="rect">
            <a:avLst/>
          </a:prstGeom>
          <a:noFill/>
        </p:spPr>
        <p:txBody>
          <a:bodyPr wrap="square">
            <a:spAutoFit/>
          </a:bodyPr>
          <a:lstStyle/>
          <a:p>
            <a:r>
              <a:rPr lang="de-DE" dirty="0"/>
              <a:t>https://www.istockphoto.com/de/foto/frau-bei%C3%9Ft-einen-schokoriegel-gm1387793697-445625516</a:t>
            </a:r>
          </a:p>
        </p:txBody>
      </p:sp>
    </p:spTree>
    <p:extLst>
      <p:ext uri="{BB962C8B-B14F-4D97-AF65-F5344CB8AC3E}">
        <p14:creationId xmlns:p14="http://schemas.microsoft.com/office/powerpoint/2010/main" val="2091098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E70EC-7B81-8572-7707-7F9F9283AE0A}"/>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8BC34660-2C0B-F915-324B-898F8E329321}"/>
              </a:ext>
            </a:extLst>
          </p:cNvPr>
          <p:cNvPicPr>
            <a:picLocks noChangeAspect="1"/>
          </p:cNvPicPr>
          <p:nvPr/>
        </p:nvPicPr>
        <p:blipFill>
          <a:blip r:embed="rId2">
            <a:alphaModFix amt="35000"/>
          </a:blip>
          <a:stretch>
            <a:fillRect/>
          </a:stretch>
        </p:blipFill>
        <p:spPr>
          <a:xfrm flipH="1">
            <a:off x="0" y="0"/>
            <a:ext cx="12192000" cy="8162661"/>
          </a:xfrm>
          <a:prstGeom prst="rect">
            <a:avLst/>
          </a:prstGeom>
        </p:spPr>
      </p:pic>
      <p:sp>
        <p:nvSpPr>
          <p:cNvPr id="2" name="Titel 1">
            <a:extLst>
              <a:ext uri="{FF2B5EF4-FFF2-40B4-BE49-F238E27FC236}">
                <a16:creationId xmlns:a16="http://schemas.microsoft.com/office/drawing/2014/main" id="{51BF6B82-11E6-AD45-3C0B-FEBD07E32CBC}"/>
              </a:ext>
            </a:extLst>
          </p:cNvPr>
          <p:cNvSpPr>
            <a:spLocks noGrp="1"/>
          </p:cNvSpPr>
          <p:nvPr>
            <p:ph type="title"/>
          </p:nvPr>
        </p:nvSpPr>
        <p:spPr/>
        <p:txBody>
          <a:bodyPr/>
          <a:lstStyle/>
          <a:p>
            <a:r>
              <a:rPr lang="de-DE" dirty="0"/>
              <a:t>Stress und Abnehmen</a:t>
            </a:r>
          </a:p>
        </p:txBody>
      </p:sp>
      <p:sp>
        <p:nvSpPr>
          <p:cNvPr id="3" name="Inhaltsplatzhalter 2">
            <a:extLst>
              <a:ext uri="{FF2B5EF4-FFF2-40B4-BE49-F238E27FC236}">
                <a16:creationId xmlns:a16="http://schemas.microsoft.com/office/drawing/2014/main" id="{2BDD0E82-7607-DF70-FFC6-37FD44FA62E1}"/>
              </a:ext>
            </a:extLst>
          </p:cNvPr>
          <p:cNvSpPr>
            <a:spLocks noGrp="1"/>
          </p:cNvSpPr>
          <p:nvPr>
            <p:ph idx="1"/>
          </p:nvPr>
        </p:nvSpPr>
        <p:spPr/>
        <p:txBody>
          <a:bodyPr>
            <a:normAutofit fontScale="92500" lnSpcReduction="20000"/>
          </a:bodyPr>
          <a:lstStyle/>
          <a:p>
            <a:pPr marL="0" indent="0">
              <a:buNone/>
            </a:pPr>
            <a:r>
              <a:rPr lang="de-DE" sz="2400" b="1" dirty="0"/>
              <a:t>Bei Stress häufig:</a:t>
            </a:r>
          </a:p>
          <a:p>
            <a:r>
              <a:rPr lang="de-DE" sz="2400" dirty="0"/>
              <a:t>Mehr Lust auf </a:t>
            </a:r>
            <a:r>
              <a:rPr lang="de-DE" sz="2400" b="1" dirty="0">
                <a:solidFill>
                  <a:schemeClr val="accent5"/>
                </a:solidFill>
              </a:rPr>
              <a:t>Süßes, Snacks, Fast Food</a:t>
            </a:r>
          </a:p>
          <a:p>
            <a:r>
              <a:rPr lang="de-DE" sz="2400" b="1" dirty="0">
                <a:solidFill>
                  <a:schemeClr val="accent5"/>
                </a:solidFill>
              </a:rPr>
              <a:t>Unregelmäßiges</a:t>
            </a:r>
            <a:r>
              <a:rPr lang="de-DE" sz="2400" dirty="0"/>
              <a:t> Essen</a:t>
            </a:r>
          </a:p>
          <a:p>
            <a:r>
              <a:rPr lang="de-DE" sz="2400" b="1" dirty="0">
                <a:solidFill>
                  <a:schemeClr val="accent5"/>
                </a:solidFill>
              </a:rPr>
              <a:t>Ungeplantes</a:t>
            </a:r>
            <a:r>
              <a:rPr lang="de-DE" sz="2400" dirty="0"/>
              <a:t> Essen</a:t>
            </a:r>
          </a:p>
          <a:p>
            <a:r>
              <a:rPr lang="de-DE" sz="2400" dirty="0"/>
              <a:t>Essen </a:t>
            </a:r>
            <a:r>
              <a:rPr lang="de-DE" sz="2400" b="1" dirty="0">
                <a:solidFill>
                  <a:schemeClr val="accent5"/>
                </a:solidFill>
              </a:rPr>
              <a:t>nebenbei</a:t>
            </a:r>
          </a:p>
          <a:p>
            <a:r>
              <a:rPr lang="de-DE" sz="2400" b="1" dirty="0">
                <a:solidFill>
                  <a:schemeClr val="accent5"/>
                </a:solidFill>
              </a:rPr>
              <a:t>Weniger</a:t>
            </a:r>
            <a:r>
              <a:rPr lang="de-DE" sz="2400" dirty="0"/>
              <a:t> Bewegung</a:t>
            </a:r>
          </a:p>
          <a:p>
            <a:r>
              <a:rPr lang="de-DE" sz="2400" b="1" dirty="0">
                <a:solidFill>
                  <a:schemeClr val="accent5"/>
                </a:solidFill>
              </a:rPr>
              <a:t>Ungehemmtes</a:t>
            </a:r>
            <a:r>
              <a:rPr lang="de-DE" sz="2400" dirty="0"/>
              <a:t> Essen</a:t>
            </a:r>
          </a:p>
          <a:p>
            <a:r>
              <a:rPr lang="de-DE" sz="2400" dirty="0"/>
              <a:t>Vorsätze zum Abnehmen </a:t>
            </a:r>
            <a:r>
              <a:rPr lang="de-DE" sz="2400" b="1" dirty="0">
                <a:solidFill>
                  <a:schemeClr val="accent5"/>
                </a:solidFill>
              </a:rPr>
              <a:t>schwieriger</a:t>
            </a:r>
            <a:r>
              <a:rPr lang="de-DE" sz="2400" dirty="0"/>
              <a:t> </a:t>
            </a:r>
            <a:r>
              <a:rPr lang="de-DE" sz="2400" b="1" dirty="0">
                <a:solidFill>
                  <a:schemeClr val="accent5"/>
                </a:solidFill>
              </a:rPr>
              <a:t>einzuhalten</a:t>
            </a:r>
          </a:p>
          <a:p>
            <a:r>
              <a:rPr lang="de-DE" sz="2400" b="1" dirty="0">
                <a:solidFill>
                  <a:schemeClr val="accent5"/>
                </a:solidFill>
              </a:rPr>
              <a:t>Emotionales</a:t>
            </a:r>
            <a:r>
              <a:rPr lang="de-DE" sz="2400" dirty="0"/>
              <a:t> Essen</a:t>
            </a:r>
          </a:p>
          <a:p>
            <a:endParaRPr lang="de-DE" sz="2000" dirty="0"/>
          </a:p>
          <a:p>
            <a:pPr marL="0" indent="0">
              <a:buNone/>
            </a:pPr>
            <a:r>
              <a:rPr lang="de-DE" sz="2400" b="1" dirty="0"/>
              <a:t>!Stress kann das Abnehmen erschweren – deshalb ist ein guter Umgang mit Stress wichtig!</a:t>
            </a:r>
            <a:endParaRPr lang="de-DE" sz="2400" dirty="0"/>
          </a:p>
        </p:txBody>
      </p:sp>
      <p:sp>
        <p:nvSpPr>
          <p:cNvPr id="7" name="Textfeld 6">
            <a:extLst>
              <a:ext uri="{FF2B5EF4-FFF2-40B4-BE49-F238E27FC236}">
                <a16:creationId xmlns:a16="http://schemas.microsoft.com/office/drawing/2014/main" id="{B3ACB758-2607-0F5E-D5FC-989CB3790D6F}"/>
              </a:ext>
            </a:extLst>
          </p:cNvPr>
          <p:cNvSpPr txBox="1"/>
          <p:nvPr/>
        </p:nvSpPr>
        <p:spPr>
          <a:xfrm>
            <a:off x="4445000" y="7057506"/>
            <a:ext cx="6096000" cy="276999"/>
          </a:xfrm>
          <a:prstGeom prst="rect">
            <a:avLst/>
          </a:prstGeom>
          <a:noFill/>
        </p:spPr>
        <p:txBody>
          <a:bodyPr wrap="square">
            <a:spAutoFit/>
          </a:bodyPr>
          <a:lstStyle/>
          <a:p>
            <a:r>
              <a:rPr lang="de-DE" sz="1800" b="1" i="0" dirty="0">
                <a:solidFill>
                  <a:schemeClr val="tx1"/>
                </a:solidFill>
                <a:effectLst/>
                <a:latin typeface="+mn-lt"/>
              </a:rPr>
              <a:t>VSB_2025-08-13_0913.jpg</a:t>
            </a:r>
            <a:endParaRPr lang="de-DE" dirty="0"/>
          </a:p>
        </p:txBody>
      </p:sp>
    </p:spTree>
    <p:extLst>
      <p:ext uri="{BB962C8B-B14F-4D97-AF65-F5344CB8AC3E}">
        <p14:creationId xmlns:p14="http://schemas.microsoft.com/office/powerpoint/2010/main" val="1665602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CDA3C4A-795C-0BF3-FB78-838F4CF92407}"/>
              </a:ext>
            </a:extLst>
          </p:cNvPr>
          <p:cNvPicPr>
            <a:picLocks noChangeAspect="1"/>
          </p:cNvPicPr>
          <p:nvPr/>
        </p:nvPicPr>
        <p:blipFill>
          <a:blip r:embed="rId2"/>
          <a:srcRect r="49012"/>
          <a:stretch>
            <a:fillRect/>
          </a:stretch>
        </p:blipFill>
        <p:spPr>
          <a:xfrm flipH="1">
            <a:off x="6949410" y="0"/>
            <a:ext cx="5242590" cy="6858000"/>
          </a:xfrm>
          <a:prstGeom prst="rect">
            <a:avLst/>
          </a:prstGeom>
        </p:spPr>
      </p:pic>
      <p:sp>
        <p:nvSpPr>
          <p:cNvPr id="2" name="Titel 1">
            <a:extLst>
              <a:ext uri="{FF2B5EF4-FFF2-40B4-BE49-F238E27FC236}">
                <a16:creationId xmlns:a16="http://schemas.microsoft.com/office/drawing/2014/main" id="{00D07931-290F-BE69-D60F-A8BED039E2C2}"/>
              </a:ext>
            </a:extLst>
          </p:cNvPr>
          <p:cNvSpPr>
            <a:spLocks noGrp="1"/>
          </p:cNvSpPr>
          <p:nvPr>
            <p:ph type="title"/>
          </p:nvPr>
        </p:nvSpPr>
        <p:spPr/>
        <p:txBody>
          <a:bodyPr/>
          <a:lstStyle/>
          <a:p>
            <a:r>
              <a:rPr lang="de-DE" dirty="0"/>
              <a:t>Essen als Bewältigungsstrategie für Stress?</a:t>
            </a:r>
          </a:p>
        </p:txBody>
      </p:sp>
      <p:sp>
        <p:nvSpPr>
          <p:cNvPr id="3" name="Inhaltsplatzhalter 2">
            <a:extLst>
              <a:ext uri="{FF2B5EF4-FFF2-40B4-BE49-F238E27FC236}">
                <a16:creationId xmlns:a16="http://schemas.microsoft.com/office/drawing/2014/main" id="{5A8F31BC-E586-860D-C4E8-4CD786B32FD2}"/>
              </a:ext>
            </a:extLst>
          </p:cNvPr>
          <p:cNvSpPr>
            <a:spLocks noGrp="1"/>
          </p:cNvSpPr>
          <p:nvPr>
            <p:ph idx="1"/>
          </p:nvPr>
        </p:nvSpPr>
        <p:spPr>
          <a:xfrm>
            <a:off x="838200" y="1825625"/>
            <a:ext cx="6111210" cy="4351338"/>
          </a:xfrm>
        </p:spPr>
        <p:txBody>
          <a:bodyPr>
            <a:normAutofit/>
          </a:bodyPr>
          <a:lstStyle/>
          <a:p>
            <a:pPr marL="0" indent="0">
              <a:buNone/>
            </a:pPr>
            <a:r>
              <a:rPr lang="de-DE" sz="2000" b="1" dirty="0"/>
              <a:t>Essen kann:</a:t>
            </a:r>
          </a:p>
          <a:p>
            <a:r>
              <a:rPr lang="de-DE" sz="2000" b="1" dirty="0">
                <a:solidFill>
                  <a:schemeClr val="accent5"/>
                </a:solidFill>
              </a:rPr>
              <a:t>beruhigen</a:t>
            </a:r>
            <a:r>
              <a:rPr lang="de-DE" sz="2000" dirty="0"/>
              <a:t> </a:t>
            </a:r>
          </a:p>
          <a:p>
            <a:r>
              <a:rPr lang="de-DE" sz="2000" b="1" dirty="0">
                <a:solidFill>
                  <a:schemeClr val="accent5"/>
                </a:solidFill>
              </a:rPr>
              <a:t>Ablenken</a:t>
            </a:r>
            <a:r>
              <a:rPr lang="de-DE" sz="2000" dirty="0"/>
              <a:t>, von der stressigen Situation</a:t>
            </a:r>
          </a:p>
          <a:p>
            <a:r>
              <a:rPr lang="de-DE" sz="2000" b="1" dirty="0">
                <a:solidFill>
                  <a:schemeClr val="accent5"/>
                </a:solidFill>
              </a:rPr>
              <a:t>angenehme</a:t>
            </a:r>
            <a:r>
              <a:rPr lang="de-DE" sz="2000" dirty="0"/>
              <a:t> </a:t>
            </a:r>
            <a:r>
              <a:rPr lang="de-DE" sz="2000" b="1" dirty="0">
                <a:solidFill>
                  <a:schemeClr val="accent5"/>
                </a:solidFill>
              </a:rPr>
              <a:t>Gefühle</a:t>
            </a:r>
            <a:r>
              <a:rPr lang="de-DE" sz="2000" dirty="0"/>
              <a:t> erzeugen </a:t>
            </a:r>
          </a:p>
          <a:p>
            <a:r>
              <a:rPr lang="de-DE" sz="2000" dirty="0"/>
              <a:t>Kurzfristig kann der </a:t>
            </a:r>
            <a:r>
              <a:rPr lang="de-DE" sz="2000" b="1" dirty="0">
                <a:solidFill>
                  <a:schemeClr val="accent5"/>
                </a:solidFill>
              </a:rPr>
              <a:t>Stress weniger </a:t>
            </a:r>
            <a:r>
              <a:rPr lang="de-DE" sz="2000" dirty="0"/>
              <a:t>werden</a:t>
            </a:r>
          </a:p>
          <a:p>
            <a:pPr marL="0" indent="0">
              <a:buNone/>
            </a:pPr>
            <a:r>
              <a:rPr lang="de-DE" sz="2000" b="1" dirty="0"/>
              <a:t>Das Problem:</a:t>
            </a:r>
          </a:p>
          <a:p>
            <a:r>
              <a:rPr lang="de-DE" sz="2000" dirty="0"/>
              <a:t>Die </a:t>
            </a:r>
            <a:r>
              <a:rPr lang="de-DE" sz="2000" b="1" dirty="0">
                <a:solidFill>
                  <a:schemeClr val="accent5"/>
                </a:solidFill>
              </a:rPr>
              <a:t>Ursache</a:t>
            </a:r>
            <a:r>
              <a:rPr lang="de-DE" sz="2000" dirty="0"/>
              <a:t> des Stresses </a:t>
            </a:r>
            <a:r>
              <a:rPr lang="de-DE" sz="2000" b="1" dirty="0">
                <a:solidFill>
                  <a:schemeClr val="accent5"/>
                </a:solidFill>
              </a:rPr>
              <a:t>bleibt bestehen</a:t>
            </a:r>
          </a:p>
          <a:p>
            <a:r>
              <a:rPr lang="de-DE" sz="2000" dirty="0"/>
              <a:t>Oft folgen: </a:t>
            </a:r>
            <a:r>
              <a:rPr lang="de-DE" sz="2000" b="1" dirty="0">
                <a:solidFill>
                  <a:schemeClr val="accent5"/>
                </a:solidFill>
              </a:rPr>
              <a:t>Schuldgefühle</a:t>
            </a:r>
            <a:r>
              <a:rPr lang="de-DE" sz="2000" dirty="0"/>
              <a:t>, Frustration, erneuter Stress </a:t>
            </a:r>
          </a:p>
          <a:p>
            <a:r>
              <a:rPr lang="de-DE" sz="2000" dirty="0"/>
              <a:t>Es entsteht ein </a:t>
            </a:r>
            <a:r>
              <a:rPr lang="de-DE" sz="2000" b="1" dirty="0">
                <a:solidFill>
                  <a:schemeClr val="accent5"/>
                </a:solidFill>
              </a:rPr>
              <a:t>Teufelskreis</a:t>
            </a:r>
          </a:p>
          <a:p>
            <a:endParaRPr lang="de-DE" sz="2000" dirty="0"/>
          </a:p>
        </p:txBody>
      </p:sp>
      <p:sp>
        <p:nvSpPr>
          <p:cNvPr id="7" name="Textfeld 6">
            <a:extLst>
              <a:ext uri="{FF2B5EF4-FFF2-40B4-BE49-F238E27FC236}">
                <a16:creationId xmlns:a16="http://schemas.microsoft.com/office/drawing/2014/main" id="{1DB69C6E-4C0F-27DE-686B-772CA5820763}"/>
              </a:ext>
            </a:extLst>
          </p:cNvPr>
          <p:cNvSpPr txBox="1"/>
          <p:nvPr/>
        </p:nvSpPr>
        <p:spPr>
          <a:xfrm>
            <a:off x="6184900" y="6899959"/>
            <a:ext cx="6096000" cy="646331"/>
          </a:xfrm>
          <a:prstGeom prst="rect">
            <a:avLst/>
          </a:prstGeom>
          <a:noFill/>
        </p:spPr>
        <p:txBody>
          <a:bodyPr wrap="square">
            <a:spAutoFit/>
          </a:bodyPr>
          <a:lstStyle/>
          <a:p>
            <a:r>
              <a:rPr lang="de-DE" dirty="0"/>
              <a:t>https://www.istockphoto.com/de/foto/freundinnen-mit-leckerem-lokalem-street-food-gm1407235659-458510237</a:t>
            </a:r>
          </a:p>
        </p:txBody>
      </p:sp>
    </p:spTree>
    <p:extLst>
      <p:ext uri="{BB962C8B-B14F-4D97-AF65-F5344CB8AC3E}">
        <p14:creationId xmlns:p14="http://schemas.microsoft.com/office/powerpoint/2010/main" val="1590582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CE2A103-07AF-4749-6AAB-D0B9CEAB16C4}"/>
              </a:ext>
            </a:extLst>
          </p:cNvPr>
          <p:cNvPicPr>
            <a:picLocks noChangeAspect="1"/>
          </p:cNvPicPr>
          <p:nvPr/>
        </p:nvPicPr>
        <p:blipFill>
          <a:blip r:embed="rId2">
            <a:alphaModFix amt="35000"/>
          </a:blip>
          <a:stretch>
            <a:fillRect/>
          </a:stretch>
        </p:blipFill>
        <p:spPr>
          <a:xfrm flipH="1">
            <a:off x="0" y="0"/>
            <a:ext cx="16129000" cy="10787057"/>
          </a:xfrm>
          <a:prstGeom prst="rect">
            <a:avLst/>
          </a:prstGeom>
        </p:spPr>
      </p:pic>
      <p:sp>
        <p:nvSpPr>
          <p:cNvPr id="2" name="Titel 1">
            <a:extLst>
              <a:ext uri="{FF2B5EF4-FFF2-40B4-BE49-F238E27FC236}">
                <a16:creationId xmlns:a16="http://schemas.microsoft.com/office/drawing/2014/main" id="{9663CBD7-D173-809B-875A-F4525B31680A}"/>
              </a:ext>
            </a:extLst>
          </p:cNvPr>
          <p:cNvSpPr>
            <a:spLocks noGrp="1"/>
          </p:cNvSpPr>
          <p:nvPr>
            <p:ph type="title"/>
          </p:nvPr>
        </p:nvSpPr>
        <p:spPr/>
        <p:txBody>
          <a:bodyPr/>
          <a:lstStyle/>
          <a:p>
            <a:r>
              <a:rPr lang="de-DE" dirty="0"/>
              <a:t>Stress: Was ist das eigentlich?</a:t>
            </a:r>
          </a:p>
        </p:txBody>
      </p:sp>
      <p:sp>
        <p:nvSpPr>
          <p:cNvPr id="3" name="Inhaltsplatzhalter 2">
            <a:extLst>
              <a:ext uri="{FF2B5EF4-FFF2-40B4-BE49-F238E27FC236}">
                <a16:creationId xmlns:a16="http://schemas.microsoft.com/office/drawing/2014/main" id="{247EFFD7-85E5-AF30-48C9-560A896AF2F7}"/>
              </a:ext>
            </a:extLst>
          </p:cNvPr>
          <p:cNvSpPr>
            <a:spLocks noGrp="1"/>
          </p:cNvSpPr>
          <p:nvPr>
            <p:ph idx="1"/>
          </p:nvPr>
        </p:nvSpPr>
        <p:spPr>
          <a:xfrm>
            <a:off x="838200" y="1825624"/>
            <a:ext cx="6672943" cy="4575175"/>
          </a:xfrm>
        </p:spPr>
        <p:txBody>
          <a:bodyPr>
            <a:normAutofit fontScale="92500" lnSpcReduction="10000"/>
          </a:bodyPr>
          <a:lstStyle/>
          <a:p>
            <a:r>
              <a:rPr lang="de-DE" sz="2000" dirty="0"/>
              <a:t>Stress gehört zum Leben dazu - lässt sich </a:t>
            </a:r>
            <a:r>
              <a:rPr lang="de-DE" sz="2000" b="1" dirty="0">
                <a:solidFill>
                  <a:schemeClr val="accent5"/>
                </a:solidFill>
              </a:rPr>
              <a:t>nicht völlig vermeiden </a:t>
            </a:r>
          </a:p>
          <a:p>
            <a:r>
              <a:rPr lang="de-DE" sz="2000" dirty="0"/>
              <a:t>Stress kann </a:t>
            </a:r>
            <a:r>
              <a:rPr lang="de-DE" sz="2100" b="1" dirty="0">
                <a:solidFill>
                  <a:schemeClr val="accent5"/>
                </a:solidFill>
              </a:rPr>
              <a:t>positiv oder negativ </a:t>
            </a:r>
            <a:r>
              <a:rPr lang="de-DE" sz="2000" dirty="0"/>
              <a:t>sein</a:t>
            </a:r>
          </a:p>
          <a:p>
            <a:r>
              <a:rPr lang="de-DE" sz="2100" b="1" dirty="0">
                <a:solidFill>
                  <a:schemeClr val="accent5"/>
                </a:solidFill>
              </a:rPr>
              <a:t>Jeder erlebt Stress anders </a:t>
            </a:r>
            <a:r>
              <a:rPr lang="de-DE" sz="2000" dirty="0"/>
              <a:t>– für jeden ist etwas anderes stressig</a:t>
            </a:r>
          </a:p>
          <a:p>
            <a:r>
              <a:rPr lang="de-DE" sz="2000" dirty="0"/>
              <a:t>Nicht nur die Situation selbst macht Stress – auch  </a:t>
            </a:r>
            <a:r>
              <a:rPr lang="de-DE" sz="2100" b="1" dirty="0">
                <a:solidFill>
                  <a:schemeClr val="accent5"/>
                </a:solidFill>
              </a:rPr>
              <a:t>Gedanken und Gefühle </a:t>
            </a:r>
            <a:r>
              <a:rPr lang="de-DE" sz="2000" dirty="0"/>
              <a:t>dazu spielen eine wichtige Rolle</a:t>
            </a:r>
          </a:p>
          <a:p>
            <a:r>
              <a:rPr lang="de-DE" sz="2100" b="1" dirty="0">
                <a:solidFill>
                  <a:schemeClr val="accent5"/>
                </a:solidFill>
              </a:rPr>
              <a:t>Problematisch</a:t>
            </a:r>
          </a:p>
          <a:p>
            <a:pPr lvl="1"/>
            <a:r>
              <a:rPr lang="de-DE" sz="1600" dirty="0"/>
              <a:t>häufiger Stress</a:t>
            </a:r>
          </a:p>
          <a:p>
            <a:pPr lvl="1"/>
            <a:r>
              <a:rPr lang="de-DE" sz="1600" dirty="0"/>
              <a:t>schlechte Strategien, damit umzugehen</a:t>
            </a:r>
          </a:p>
          <a:p>
            <a:pPr lvl="1"/>
            <a:r>
              <a:rPr lang="de-DE" sz="1600" dirty="0"/>
              <a:t>Zu wenig Zeit für Erholung</a:t>
            </a:r>
          </a:p>
          <a:p>
            <a:r>
              <a:rPr lang="de-DE" sz="2100" b="1" dirty="0">
                <a:solidFill>
                  <a:schemeClr val="accent5"/>
                </a:solidFill>
              </a:rPr>
              <a:t>Strategien erlernbar</a:t>
            </a:r>
            <a:r>
              <a:rPr lang="de-DE" sz="2000" dirty="0"/>
              <a:t>, um besser mit Stress umzugehen</a:t>
            </a:r>
          </a:p>
          <a:p>
            <a:pPr marL="0" indent="0">
              <a:buNone/>
            </a:pPr>
            <a:endParaRPr lang="de-DE" sz="2000" b="1" dirty="0"/>
          </a:p>
          <a:p>
            <a:pPr marL="0" indent="0">
              <a:buNone/>
            </a:pPr>
            <a:r>
              <a:rPr lang="de-DE" sz="2000" b="1" dirty="0"/>
              <a:t>! Stress entsteht, wenn Anforderungen zu groß sind und die Bewältigungsmöglichkeiten zu gering!</a:t>
            </a:r>
          </a:p>
        </p:txBody>
      </p:sp>
      <p:sp>
        <p:nvSpPr>
          <p:cNvPr id="6" name="Textfeld 5">
            <a:extLst>
              <a:ext uri="{FF2B5EF4-FFF2-40B4-BE49-F238E27FC236}">
                <a16:creationId xmlns:a16="http://schemas.microsoft.com/office/drawing/2014/main" id="{E9226D1F-63B3-DCB2-E507-A0269F2DF62B}"/>
              </a:ext>
            </a:extLst>
          </p:cNvPr>
          <p:cNvSpPr txBox="1"/>
          <p:nvPr/>
        </p:nvSpPr>
        <p:spPr>
          <a:xfrm>
            <a:off x="7658100" y="7023100"/>
            <a:ext cx="2823850" cy="369332"/>
          </a:xfrm>
          <a:prstGeom prst="rect">
            <a:avLst/>
          </a:prstGeom>
          <a:noFill/>
        </p:spPr>
        <p:txBody>
          <a:bodyPr wrap="none" rtlCol="0">
            <a:spAutoFit/>
          </a:bodyPr>
          <a:lstStyle/>
          <a:p>
            <a:r>
              <a:rPr lang="de-DE" b="1" dirty="0"/>
              <a:t>VSB_2025-08-13_0830.jpg</a:t>
            </a:r>
            <a:endParaRPr lang="de-DE" dirty="0"/>
          </a:p>
        </p:txBody>
      </p:sp>
    </p:spTree>
    <p:extLst>
      <p:ext uri="{BB962C8B-B14F-4D97-AF65-F5344CB8AC3E}">
        <p14:creationId xmlns:p14="http://schemas.microsoft.com/office/powerpoint/2010/main" val="502494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32735F-E3C3-13D3-3C2E-B7C395B6ACEB}"/>
              </a:ext>
            </a:extLst>
          </p:cNvPr>
          <p:cNvSpPr>
            <a:spLocks noGrp="1"/>
          </p:cNvSpPr>
          <p:nvPr>
            <p:ph type="title"/>
          </p:nvPr>
        </p:nvSpPr>
        <p:spPr/>
        <p:txBody>
          <a:bodyPr/>
          <a:lstStyle/>
          <a:p>
            <a:r>
              <a:rPr lang="de-DE" dirty="0"/>
              <a:t>Stellen Sie sich vor…</a:t>
            </a:r>
          </a:p>
        </p:txBody>
      </p:sp>
      <p:sp>
        <p:nvSpPr>
          <p:cNvPr id="3" name="Inhaltsplatzhalter 2">
            <a:extLst>
              <a:ext uri="{FF2B5EF4-FFF2-40B4-BE49-F238E27FC236}">
                <a16:creationId xmlns:a16="http://schemas.microsoft.com/office/drawing/2014/main" id="{DC797F02-9DC8-8289-F842-D1BC1055B2A2}"/>
              </a:ext>
            </a:extLst>
          </p:cNvPr>
          <p:cNvSpPr>
            <a:spLocks noGrp="1"/>
          </p:cNvSpPr>
          <p:nvPr>
            <p:ph idx="1"/>
          </p:nvPr>
        </p:nvSpPr>
        <p:spPr>
          <a:xfrm>
            <a:off x="838200" y="1825625"/>
            <a:ext cx="6540500" cy="4351338"/>
          </a:xfrm>
        </p:spPr>
        <p:txBody>
          <a:bodyPr/>
          <a:lstStyle/>
          <a:p>
            <a:pPr marL="0" indent="0">
              <a:buNone/>
            </a:pPr>
            <a:r>
              <a:rPr lang="de-DE" b="1" dirty="0"/>
              <a:t>… Ihre Waage zeigt 2 kg mehr an</a:t>
            </a:r>
          </a:p>
          <a:p>
            <a:endParaRPr lang="de-DE" dirty="0"/>
          </a:p>
          <a:p>
            <a:r>
              <a:rPr lang="de-DE" dirty="0"/>
              <a:t>Stress Sie das?</a:t>
            </a:r>
          </a:p>
          <a:p>
            <a:r>
              <a:rPr lang="de-DE" dirty="0"/>
              <a:t>Welche Gedanken entstehen spontan?</a:t>
            </a:r>
          </a:p>
          <a:p>
            <a:r>
              <a:rPr lang="de-DE" dirty="0"/>
              <a:t>Welche Gefühle entstehen?</a:t>
            </a:r>
          </a:p>
          <a:p>
            <a:r>
              <a:rPr lang="de-DE" dirty="0"/>
              <a:t>Was würden Sie normalerweise tun?</a:t>
            </a:r>
          </a:p>
          <a:p>
            <a:r>
              <a:rPr lang="de-DE" dirty="0"/>
              <a:t>Welche alternativen Gedanken sind möglich?</a:t>
            </a:r>
          </a:p>
        </p:txBody>
      </p:sp>
      <p:pic>
        <p:nvPicPr>
          <p:cNvPr id="5" name="Grafik 4">
            <a:extLst>
              <a:ext uri="{FF2B5EF4-FFF2-40B4-BE49-F238E27FC236}">
                <a16:creationId xmlns:a16="http://schemas.microsoft.com/office/drawing/2014/main" id="{3C1784D7-CA8B-030F-C9A9-51C457E0E7BA}"/>
              </a:ext>
            </a:extLst>
          </p:cNvPr>
          <p:cNvPicPr>
            <a:picLocks noChangeAspect="1"/>
          </p:cNvPicPr>
          <p:nvPr/>
        </p:nvPicPr>
        <p:blipFill>
          <a:blip r:embed="rId2"/>
          <a:srcRect l="11111" t="24652" r="9445"/>
          <a:stretch>
            <a:fillRect/>
          </a:stretch>
        </p:blipFill>
        <p:spPr>
          <a:xfrm>
            <a:off x="7378700" y="10408"/>
            <a:ext cx="4813300" cy="6847592"/>
          </a:xfrm>
          <a:prstGeom prst="rect">
            <a:avLst/>
          </a:prstGeom>
        </p:spPr>
      </p:pic>
      <p:sp>
        <p:nvSpPr>
          <p:cNvPr id="7" name="Textfeld 6">
            <a:extLst>
              <a:ext uri="{FF2B5EF4-FFF2-40B4-BE49-F238E27FC236}">
                <a16:creationId xmlns:a16="http://schemas.microsoft.com/office/drawing/2014/main" id="{338710FA-9840-CCC3-6A9A-F9F017391D8B}"/>
              </a:ext>
            </a:extLst>
          </p:cNvPr>
          <p:cNvSpPr txBox="1"/>
          <p:nvPr/>
        </p:nvSpPr>
        <p:spPr>
          <a:xfrm>
            <a:off x="7607300" y="7074217"/>
            <a:ext cx="6096000" cy="276999"/>
          </a:xfrm>
          <a:prstGeom prst="rect">
            <a:avLst/>
          </a:prstGeom>
          <a:noFill/>
        </p:spPr>
        <p:txBody>
          <a:bodyPr wrap="square">
            <a:spAutoFit/>
          </a:bodyPr>
          <a:lstStyle/>
          <a:p>
            <a:r>
              <a:rPr lang="de-DE" sz="1800" b="1" i="0" dirty="0">
                <a:solidFill>
                  <a:schemeClr val="tx1"/>
                </a:solidFill>
                <a:effectLst/>
                <a:latin typeface="+mn-lt"/>
              </a:rPr>
              <a:t>VSB_2025-08-13_0360.jpg</a:t>
            </a:r>
            <a:endParaRPr lang="de-DE" dirty="0"/>
          </a:p>
        </p:txBody>
      </p:sp>
    </p:spTree>
    <p:extLst>
      <p:ext uri="{BB962C8B-B14F-4D97-AF65-F5344CB8AC3E}">
        <p14:creationId xmlns:p14="http://schemas.microsoft.com/office/powerpoint/2010/main" val="631398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A0E1B8-51B2-B597-C1CF-8471D5BFCEB5}"/>
              </a:ext>
            </a:extLst>
          </p:cNvPr>
          <p:cNvSpPr>
            <a:spLocks noGrp="1"/>
          </p:cNvSpPr>
          <p:nvPr>
            <p:ph type="title"/>
          </p:nvPr>
        </p:nvSpPr>
        <p:spPr/>
        <p:txBody>
          <a:bodyPr/>
          <a:lstStyle/>
          <a:p>
            <a:r>
              <a:rPr lang="de-DE" dirty="0"/>
              <a:t>Wie entsteht Stress?</a:t>
            </a:r>
          </a:p>
        </p:txBody>
      </p:sp>
      <p:sp>
        <p:nvSpPr>
          <p:cNvPr id="3" name="Inhaltsplatzhalter 2">
            <a:extLst>
              <a:ext uri="{FF2B5EF4-FFF2-40B4-BE49-F238E27FC236}">
                <a16:creationId xmlns:a16="http://schemas.microsoft.com/office/drawing/2014/main" id="{2189B18E-4D41-4BEC-7A61-EBAD00A5D073}"/>
              </a:ext>
            </a:extLst>
          </p:cNvPr>
          <p:cNvSpPr>
            <a:spLocks noGrp="1"/>
          </p:cNvSpPr>
          <p:nvPr>
            <p:ph idx="1"/>
          </p:nvPr>
        </p:nvSpPr>
        <p:spPr>
          <a:xfrm>
            <a:off x="6551578" y="2149011"/>
            <a:ext cx="5148943" cy="3666519"/>
          </a:xfrm>
          <a:solidFill>
            <a:schemeClr val="accent6">
              <a:lumMod val="20000"/>
              <a:lumOff val="80000"/>
            </a:schemeClr>
          </a:solidFill>
        </p:spPr>
        <p:txBody>
          <a:bodyPr>
            <a:normAutofit/>
          </a:bodyPr>
          <a:lstStyle/>
          <a:p>
            <a:pPr marL="0" indent="0">
              <a:buNone/>
            </a:pPr>
            <a:r>
              <a:rPr lang="de-DE" sz="1800" b="1" dirty="0"/>
              <a:t>Person B:</a:t>
            </a:r>
          </a:p>
          <a:p>
            <a:r>
              <a:rPr lang="de-DE" sz="1800" dirty="0"/>
              <a:t>1. Gedanke: „Mein Gewicht schwankt halt immer ein bisschen“</a:t>
            </a:r>
          </a:p>
          <a:p>
            <a:r>
              <a:rPr lang="de-DE" sz="1800" dirty="0"/>
              <a:t>2. Gedanke: „Das bekomme ich schon wieder in den Griff.“</a:t>
            </a:r>
          </a:p>
          <a:p>
            <a:pPr>
              <a:buFont typeface="Wingdings" panose="05000000000000000000" pitchFamily="2" charset="2"/>
              <a:buChar char="à"/>
            </a:pPr>
            <a:r>
              <a:rPr lang="de-DE" sz="1800" dirty="0"/>
              <a:t>Person erlebt wenig Stress</a:t>
            </a:r>
          </a:p>
          <a:p>
            <a:pPr>
              <a:buFont typeface="Wingdings" panose="05000000000000000000" pitchFamily="2" charset="2"/>
              <a:buChar char="à"/>
            </a:pPr>
            <a:r>
              <a:rPr lang="de-DE" sz="1800" dirty="0"/>
              <a:t>Person ist motiviert, die 2kg wieder abzunehmen</a:t>
            </a:r>
          </a:p>
          <a:p>
            <a:pPr>
              <a:buFont typeface="Wingdings" panose="05000000000000000000" pitchFamily="2" charset="2"/>
              <a:buChar char="à"/>
            </a:pPr>
            <a:r>
              <a:rPr lang="de-DE" sz="1800" dirty="0"/>
              <a:t>Hohe Chance, Gewichtzunahme rückgängig zu machen</a:t>
            </a:r>
          </a:p>
          <a:p>
            <a:endParaRPr lang="de-DE" sz="1800" dirty="0"/>
          </a:p>
        </p:txBody>
      </p:sp>
      <p:sp>
        <p:nvSpPr>
          <p:cNvPr id="4" name="Inhaltsplatzhalter 2">
            <a:extLst>
              <a:ext uri="{FF2B5EF4-FFF2-40B4-BE49-F238E27FC236}">
                <a16:creationId xmlns:a16="http://schemas.microsoft.com/office/drawing/2014/main" id="{55E179EF-CAE4-DB98-1D67-2634A69B49A5}"/>
              </a:ext>
            </a:extLst>
          </p:cNvPr>
          <p:cNvSpPr txBox="1">
            <a:spLocks/>
          </p:cNvSpPr>
          <p:nvPr/>
        </p:nvSpPr>
        <p:spPr>
          <a:xfrm>
            <a:off x="838199" y="2149011"/>
            <a:ext cx="5419896" cy="3666520"/>
          </a:xfrm>
          <a:prstGeom prst="rect">
            <a:avLst/>
          </a:prstGeom>
          <a:solidFill>
            <a:schemeClr val="accent2">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b="1" dirty="0"/>
              <a:t>Person A:</a:t>
            </a:r>
          </a:p>
          <a:p>
            <a:r>
              <a:rPr lang="de-DE" sz="1800" dirty="0"/>
              <a:t>1. Gedanke: „Ich bin so ein Versager - jetzt habe ich alles ruiniert.“ </a:t>
            </a:r>
          </a:p>
          <a:p>
            <a:r>
              <a:rPr lang="de-DE" sz="1800" dirty="0"/>
              <a:t>2. Gedanke: „Die 2kg bekomme ich nie im Leben wieder runter“</a:t>
            </a:r>
          </a:p>
          <a:p>
            <a:pPr>
              <a:buFont typeface="Wingdings" panose="05000000000000000000" pitchFamily="2" charset="2"/>
              <a:buChar char="à"/>
            </a:pPr>
            <a:r>
              <a:rPr lang="de-DE" sz="1800" dirty="0"/>
              <a:t>Person erlebt Stress</a:t>
            </a:r>
          </a:p>
          <a:p>
            <a:pPr>
              <a:buFont typeface="Wingdings" panose="05000000000000000000" pitchFamily="2" charset="2"/>
              <a:buChar char="à"/>
            </a:pPr>
            <a:r>
              <a:rPr lang="de-DE" sz="1800" dirty="0"/>
              <a:t>ist frustriert und weniger motiviert, das Gewicht wieder abzunehmen</a:t>
            </a:r>
          </a:p>
          <a:p>
            <a:pPr>
              <a:buFont typeface="Wingdings" panose="05000000000000000000" pitchFamily="2" charset="2"/>
              <a:buChar char="à"/>
            </a:pPr>
            <a:r>
              <a:rPr lang="de-DE" sz="1800" dirty="0"/>
              <a:t>Geringe Chance, die Gewichtszunahme rückgängig zu machen</a:t>
            </a:r>
          </a:p>
        </p:txBody>
      </p:sp>
      <p:sp>
        <p:nvSpPr>
          <p:cNvPr id="6" name="Textfeld 5">
            <a:extLst>
              <a:ext uri="{FF2B5EF4-FFF2-40B4-BE49-F238E27FC236}">
                <a16:creationId xmlns:a16="http://schemas.microsoft.com/office/drawing/2014/main" id="{A1EAD2F7-4BB3-8189-41F8-025FEA10F3CA}"/>
              </a:ext>
            </a:extLst>
          </p:cNvPr>
          <p:cNvSpPr txBox="1"/>
          <p:nvPr/>
        </p:nvSpPr>
        <p:spPr>
          <a:xfrm>
            <a:off x="838199" y="5815530"/>
            <a:ext cx="9595757" cy="707886"/>
          </a:xfrm>
          <a:prstGeom prst="rect">
            <a:avLst/>
          </a:prstGeom>
          <a:noFill/>
        </p:spPr>
        <p:txBody>
          <a:bodyPr wrap="square">
            <a:spAutoFit/>
          </a:bodyPr>
          <a:lstStyle/>
          <a:p>
            <a:r>
              <a:rPr lang="de-DE" sz="2000" b="1" dirty="0"/>
              <a:t>!Gleiche Situation – unterschiedliche Bewertung: Ob Stress erlebt wird, entscheiden häufig die eigenen Gedanken!</a:t>
            </a:r>
          </a:p>
        </p:txBody>
      </p:sp>
      <p:sp>
        <p:nvSpPr>
          <p:cNvPr id="8" name="Textfeld 7">
            <a:extLst>
              <a:ext uri="{FF2B5EF4-FFF2-40B4-BE49-F238E27FC236}">
                <a16:creationId xmlns:a16="http://schemas.microsoft.com/office/drawing/2014/main" id="{861A526B-96DA-CC15-8C03-8E682430DDE1}"/>
              </a:ext>
            </a:extLst>
          </p:cNvPr>
          <p:cNvSpPr txBox="1"/>
          <p:nvPr/>
        </p:nvSpPr>
        <p:spPr>
          <a:xfrm>
            <a:off x="838200" y="1439182"/>
            <a:ext cx="8215744" cy="461665"/>
          </a:xfrm>
          <a:prstGeom prst="rect">
            <a:avLst/>
          </a:prstGeom>
          <a:noFill/>
        </p:spPr>
        <p:txBody>
          <a:bodyPr wrap="square">
            <a:spAutoFit/>
          </a:bodyPr>
          <a:lstStyle/>
          <a:p>
            <a:r>
              <a:rPr lang="de-DE" sz="2400" dirty="0"/>
              <a:t>Situation: Waage zeigt eine Gewichtszunahme von 2 kg</a:t>
            </a:r>
          </a:p>
        </p:txBody>
      </p:sp>
    </p:spTree>
    <p:extLst>
      <p:ext uri="{BB962C8B-B14F-4D97-AF65-F5344CB8AC3E}">
        <p14:creationId xmlns:p14="http://schemas.microsoft.com/office/powerpoint/2010/main" val="1474100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A0C7C92-8AAF-3673-5BE0-49F055C14B82}"/>
              </a:ext>
            </a:extLst>
          </p:cNvPr>
          <p:cNvPicPr>
            <a:picLocks noChangeAspect="1"/>
          </p:cNvPicPr>
          <p:nvPr/>
        </p:nvPicPr>
        <p:blipFill>
          <a:blip r:embed="rId2">
            <a:alphaModFix amt="50000"/>
          </a:blip>
          <a:stretch>
            <a:fillRect/>
          </a:stretch>
        </p:blipFill>
        <p:spPr>
          <a:xfrm>
            <a:off x="6180307" y="0"/>
            <a:ext cx="6011693" cy="6858000"/>
          </a:xfrm>
          <a:prstGeom prst="rect">
            <a:avLst/>
          </a:prstGeom>
        </p:spPr>
      </p:pic>
      <p:sp>
        <p:nvSpPr>
          <p:cNvPr id="2" name="Titel 1">
            <a:extLst>
              <a:ext uri="{FF2B5EF4-FFF2-40B4-BE49-F238E27FC236}">
                <a16:creationId xmlns:a16="http://schemas.microsoft.com/office/drawing/2014/main" id="{BA357DBC-B615-5EAA-4108-33A1A2BB4ABC}"/>
              </a:ext>
            </a:extLst>
          </p:cNvPr>
          <p:cNvSpPr>
            <a:spLocks noGrp="1"/>
          </p:cNvSpPr>
          <p:nvPr>
            <p:ph type="title"/>
          </p:nvPr>
        </p:nvSpPr>
        <p:spPr/>
        <p:txBody>
          <a:bodyPr/>
          <a:lstStyle/>
          <a:p>
            <a:r>
              <a:rPr lang="de-DE" dirty="0"/>
              <a:t>Umgang mit Stress: Veränderung der Situation</a:t>
            </a:r>
          </a:p>
        </p:txBody>
      </p:sp>
      <p:sp>
        <p:nvSpPr>
          <p:cNvPr id="3" name="Inhaltsplatzhalter 2">
            <a:extLst>
              <a:ext uri="{FF2B5EF4-FFF2-40B4-BE49-F238E27FC236}">
                <a16:creationId xmlns:a16="http://schemas.microsoft.com/office/drawing/2014/main" id="{0CCE6CDC-D119-2151-2B32-44D23CF3853E}"/>
              </a:ext>
            </a:extLst>
          </p:cNvPr>
          <p:cNvSpPr>
            <a:spLocks noGrp="1"/>
          </p:cNvSpPr>
          <p:nvPr>
            <p:ph idx="1"/>
          </p:nvPr>
        </p:nvSpPr>
        <p:spPr>
          <a:xfrm>
            <a:off x="838200" y="1939047"/>
            <a:ext cx="5257800" cy="4384875"/>
          </a:xfrm>
        </p:spPr>
        <p:txBody>
          <a:bodyPr>
            <a:normAutofit/>
          </a:bodyPr>
          <a:lstStyle/>
          <a:p>
            <a:r>
              <a:rPr lang="de-DE" sz="2000" dirty="0"/>
              <a:t>Frage: „Was kann ich konkret tun, um die 2 kg wieder abzunehmen?“</a:t>
            </a:r>
          </a:p>
          <a:p>
            <a:pPr marL="0" indent="0">
              <a:buNone/>
            </a:pPr>
            <a:r>
              <a:rPr lang="de-DE" sz="2400" b="1" dirty="0"/>
              <a:t>Strategien, z.B.:</a:t>
            </a:r>
          </a:p>
          <a:p>
            <a:r>
              <a:rPr lang="de-DE" sz="2000" b="1" dirty="0">
                <a:solidFill>
                  <a:schemeClr val="accent5"/>
                </a:solidFill>
              </a:rPr>
              <a:t>Ursache</a:t>
            </a:r>
            <a:r>
              <a:rPr lang="de-DE" sz="2000" dirty="0"/>
              <a:t> für Gewichtszunahme verstehen</a:t>
            </a:r>
          </a:p>
          <a:p>
            <a:r>
              <a:rPr lang="de-DE" sz="2000" dirty="0"/>
              <a:t>Ernährungs- und Bewegungsverhalten genauer </a:t>
            </a:r>
            <a:r>
              <a:rPr lang="de-DE" sz="2000" b="1" dirty="0">
                <a:solidFill>
                  <a:schemeClr val="accent5"/>
                </a:solidFill>
              </a:rPr>
              <a:t>unter die Lupe </a:t>
            </a:r>
            <a:r>
              <a:rPr lang="de-DE" sz="2000" dirty="0"/>
              <a:t>nehmen</a:t>
            </a:r>
          </a:p>
          <a:p>
            <a:r>
              <a:rPr lang="de-DE" sz="2000" dirty="0"/>
              <a:t>Routinen überprüfen und ggfs. wieder </a:t>
            </a:r>
            <a:r>
              <a:rPr lang="de-DE" sz="2000" b="1" dirty="0">
                <a:solidFill>
                  <a:schemeClr val="accent5"/>
                </a:solidFill>
              </a:rPr>
              <a:t>konsequenter</a:t>
            </a:r>
            <a:r>
              <a:rPr lang="de-DE" sz="2000" dirty="0"/>
              <a:t> </a:t>
            </a:r>
            <a:r>
              <a:rPr lang="de-DE" sz="2000" b="1" dirty="0">
                <a:solidFill>
                  <a:schemeClr val="accent5"/>
                </a:solidFill>
              </a:rPr>
              <a:t>umzusetzen</a:t>
            </a:r>
          </a:p>
        </p:txBody>
      </p:sp>
      <p:sp>
        <p:nvSpPr>
          <p:cNvPr id="5" name="Textfeld 4">
            <a:extLst>
              <a:ext uri="{FF2B5EF4-FFF2-40B4-BE49-F238E27FC236}">
                <a16:creationId xmlns:a16="http://schemas.microsoft.com/office/drawing/2014/main" id="{DD3F8A88-7BD1-5DC6-AD95-5F858E1BDCD6}"/>
              </a:ext>
            </a:extLst>
          </p:cNvPr>
          <p:cNvSpPr txBox="1"/>
          <p:nvPr/>
        </p:nvSpPr>
        <p:spPr>
          <a:xfrm>
            <a:off x="838200" y="6092765"/>
            <a:ext cx="9595757" cy="400110"/>
          </a:xfrm>
          <a:prstGeom prst="rect">
            <a:avLst/>
          </a:prstGeom>
          <a:noFill/>
        </p:spPr>
        <p:txBody>
          <a:bodyPr wrap="square">
            <a:spAutoFit/>
          </a:bodyPr>
          <a:lstStyle/>
          <a:p>
            <a:r>
              <a:rPr lang="de-DE" sz="2000" b="1" dirty="0"/>
              <a:t>! Stresshafte Situationen nicht aus dem Weg gehen, sondern aktiv verändern!</a:t>
            </a:r>
          </a:p>
        </p:txBody>
      </p:sp>
      <p:sp>
        <p:nvSpPr>
          <p:cNvPr id="8" name="Textfeld 7">
            <a:extLst>
              <a:ext uri="{FF2B5EF4-FFF2-40B4-BE49-F238E27FC236}">
                <a16:creationId xmlns:a16="http://schemas.microsoft.com/office/drawing/2014/main" id="{2FF95EA6-5752-D786-ADB9-7F5750E58AC9}"/>
              </a:ext>
            </a:extLst>
          </p:cNvPr>
          <p:cNvSpPr txBox="1"/>
          <p:nvPr/>
        </p:nvSpPr>
        <p:spPr>
          <a:xfrm>
            <a:off x="6527800" y="6946126"/>
            <a:ext cx="6096000" cy="276999"/>
          </a:xfrm>
          <a:prstGeom prst="rect">
            <a:avLst/>
          </a:prstGeom>
          <a:noFill/>
        </p:spPr>
        <p:txBody>
          <a:bodyPr wrap="square">
            <a:spAutoFit/>
          </a:bodyPr>
          <a:lstStyle/>
          <a:p>
            <a:r>
              <a:rPr lang="de-DE" sz="1800" b="1" i="0" dirty="0">
                <a:solidFill>
                  <a:schemeClr val="tx1"/>
                </a:solidFill>
                <a:effectLst/>
                <a:latin typeface="+mn-lt"/>
              </a:rPr>
              <a:t>VSB_2025-09-22_0718.jpg</a:t>
            </a:r>
            <a:endParaRPr lang="de-DE" dirty="0"/>
          </a:p>
        </p:txBody>
      </p:sp>
    </p:spTree>
    <p:extLst>
      <p:ext uri="{BB962C8B-B14F-4D97-AF65-F5344CB8AC3E}">
        <p14:creationId xmlns:p14="http://schemas.microsoft.com/office/powerpoint/2010/main" val="3437603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19096-E09D-AA15-D92E-584A17666CE1}"/>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2932078A-40A3-7E19-84C7-8A930752C0D8}"/>
              </a:ext>
            </a:extLst>
          </p:cNvPr>
          <p:cNvPicPr>
            <a:picLocks noChangeAspect="1"/>
          </p:cNvPicPr>
          <p:nvPr/>
        </p:nvPicPr>
        <p:blipFill>
          <a:blip r:embed="rId2"/>
          <a:stretch>
            <a:fillRect/>
          </a:stretch>
        </p:blipFill>
        <p:spPr>
          <a:xfrm>
            <a:off x="7445575" y="0"/>
            <a:ext cx="4746425" cy="6858000"/>
          </a:xfrm>
          <a:prstGeom prst="rect">
            <a:avLst/>
          </a:prstGeom>
        </p:spPr>
      </p:pic>
      <p:sp>
        <p:nvSpPr>
          <p:cNvPr id="2" name="Titel 1">
            <a:extLst>
              <a:ext uri="{FF2B5EF4-FFF2-40B4-BE49-F238E27FC236}">
                <a16:creationId xmlns:a16="http://schemas.microsoft.com/office/drawing/2014/main" id="{D70AF0E2-BFAE-3A6F-3257-CA6F9F2312EF}"/>
              </a:ext>
            </a:extLst>
          </p:cNvPr>
          <p:cNvSpPr>
            <a:spLocks noGrp="1"/>
          </p:cNvSpPr>
          <p:nvPr>
            <p:ph type="title"/>
          </p:nvPr>
        </p:nvSpPr>
        <p:spPr/>
        <p:txBody>
          <a:bodyPr>
            <a:normAutofit/>
          </a:bodyPr>
          <a:lstStyle/>
          <a:p>
            <a:r>
              <a:rPr lang="de-DE" dirty="0"/>
              <a:t>Umgang mit Stress: Veränderung der Bewertung der Situation</a:t>
            </a:r>
          </a:p>
        </p:txBody>
      </p:sp>
      <p:sp>
        <p:nvSpPr>
          <p:cNvPr id="4" name="Inhaltsplatzhalter 2">
            <a:extLst>
              <a:ext uri="{FF2B5EF4-FFF2-40B4-BE49-F238E27FC236}">
                <a16:creationId xmlns:a16="http://schemas.microsoft.com/office/drawing/2014/main" id="{85A1C45C-A2E9-384A-1526-CEA0A9B90B2C}"/>
              </a:ext>
            </a:extLst>
          </p:cNvPr>
          <p:cNvSpPr txBox="1">
            <a:spLocks/>
          </p:cNvSpPr>
          <p:nvPr/>
        </p:nvSpPr>
        <p:spPr>
          <a:xfrm>
            <a:off x="933856" y="1887166"/>
            <a:ext cx="6621293" cy="44367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dirty="0"/>
              <a:t>Frage: „Was kann ich tun, um mich weniger durch die Gewichtszunahme gestresst zu fühlen?“</a:t>
            </a:r>
          </a:p>
          <a:p>
            <a:pPr marL="0" indent="0">
              <a:buNone/>
            </a:pPr>
            <a:r>
              <a:rPr lang="de-DE" sz="1800" b="1" dirty="0"/>
              <a:t>Strategien, z.B.:</a:t>
            </a:r>
          </a:p>
          <a:p>
            <a:r>
              <a:rPr lang="de-DE" sz="2000" b="1" dirty="0">
                <a:solidFill>
                  <a:schemeClr val="accent5"/>
                </a:solidFill>
              </a:rPr>
              <a:t>Trennung</a:t>
            </a:r>
            <a:r>
              <a:rPr lang="de-DE" sz="2000" dirty="0"/>
              <a:t> von </a:t>
            </a:r>
            <a:r>
              <a:rPr lang="de-DE" sz="2000" b="1" dirty="0">
                <a:solidFill>
                  <a:schemeClr val="accent5"/>
                </a:solidFill>
              </a:rPr>
              <a:t>Selbstwert</a:t>
            </a:r>
            <a:r>
              <a:rPr lang="de-DE" sz="2000" dirty="0"/>
              <a:t> und Erfolg bei der </a:t>
            </a:r>
            <a:r>
              <a:rPr lang="de-DE" sz="2000" b="1" dirty="0">
                <a:solidFill>
                  <a:schemeClr val="accent5"/>
                </a:solidFill>
              </a:rPr>
              <a:t>Gewichtsabnahme</a:t>
            </a:r>
          </a:p>
          <a:p>
            <a:r>
              <a:rPr lang="de-DE" sz="2000" dirty="0"/>
              <a:t>Klar machen, dass </a:t>
            </a:r>
            <a:r>
              <a:rPr lang="de-DE" sz="2000" b="1" dirty="0">
                <a:solidFill>
                  <a:schemeClr val="accent5"/>
                </a:solidFill>
              </a:rPr>
              <a:t>kurzfristige</a:t>
            </a:r>
            <a:r>
              <a:rPr lang="de-DE" sz="2000" dirty="0"/>
              <a:t> </a:t>
            </a:r>
            <a:r>
              <a:rPr lang="de-DE" sz="2000" b="1" dirty="0">
                <a:solidFill>
                  <a:schemeClr val="accent5"/>
                </a:solidFill>
              </a:rPr>
              <a:t>Gewichtsschwankungen</a:t>
            </a:r>
            <a:r>
              <a:rPr lang="de-DE" sz="2000" dirty="0"/>
              <a:t> </a:t>
            </a:r>
            <a:r>
              <a:rPr lang="de-DE" sz="2000" b="1" dirty="0">
                <a:solidFill>
                  <a:schemeClr val="accent5"/>
                </a:solidFill>
              </a:rPr>
              <a:t>normal</a:t>
            </a:r>
            <a:r>
              <a:rPr lang="de-DE" sz="2000" dirty="0"/>
              <a:t> sind</a:t>
            </a:r>
          </a:p>
          <a:p>
            <a:r>
              <a:rPr lang="de-DE" sz="2000" dirty="0"/>
              <a:t>Sich bisherige </a:t>
            </a:r>
            <a:r>
              <a:rPr lang="de-DE" sz="2000" b="1" dirty="0">
                <a:solidFill>
                  <a:schemeClr val="accent5"/>
                </a:solidFill>
              </a:rPr>
              <a:t>Erfolge</a:t>
            </a:r>
            <a:r>
              <a:rPr lang="de-DE" sz="2000" dirty="0"/>
              <a:t> </a:t>
            </a:r>
            <a:r>
              <a:rPr lang="de-DE" sz="2000" b="1" dirty="0">
                <a:solidFill>
                  <a:schemeClr val="accent5"/>
                </a:solidFill>
              </a:rPr>
              <a:t>verdeutlichen</a:t>
            </a:r>
          </a:p>
          <a:p>
            <a:r>
              <a:rPr lang="de-DE" sz="2000" b="1" dirty="0">
                <a:solidFill>
                  <a:schemeClr val="accent5"/>
                </a:solidFill>
              </a:rPr>
              <a:t>Selbstmitgefühl</a:t>
            </a:r>
            <a:r>
              <a:rPr lang="de-DE" sz="2000" dirty="0"/>
              <a:t> </a:t>
            </a:r>
          </a:p>
          <a:p>
            <a:endParaRPr lang="de-DE" sz="2000" dirty="0"/>
          </a:p>
        </p:txBody>
      </p:sp>
      <p:sp>
        <p:nvSpPr>
          <p:cNvPr id="10" name="Textfeld 9">
            <a:extLst>
              <a:ext uri="{FF2B5EF4-FFF2-40B4-BE49-F238E27FC236}">
                <a16:creationId xmlns:a16="http://schemas.microsoft.com/office/drawing/2014/main" id="{0E47B0B7-421C-3E69-BF50-53D7F86B26BE}"/>
              </a:ext>
            </a:extLst>
          </p:cNvPr>
          <p:cNvSpPr txBox="1"/>
          <p:nvPr/>
        </p:nvSpPr>
        <p:spPr>
          <a:xfrm>
            <a:off x="838200" y="5489555"/>
            <a:ext cx="6621293" cy="707886"/>
          </a:xfrm>
          <a:prstGeom prst="rect">
            <a:avLst/>
          </a:prstGeom>
          <a:noFill/>
        </p:spPr>
        <p:txBody>
          <a:bodyPr wrap="square">
            <a:spAutoFit/>
          </a:bodyPr>
          <a:lstStyle/>
          <a:p>
            <a:r>
              <a:rPr lang="de-DE" sz="2000" b="1" dirty="0"/>
              <a:t>! Eigene Gedanken, die oft automatisch bei Stress entstehen, auf den Prüfstand stellen!</a:t>
            </a:r>
          </a:p>
        </p:txBody>
      </p:sp>
      <p:sp>
        <p:nvSpPr>
          <p:cNvPr id="7" name="Textfeld 6">
            <a:extLst>
              <a:ext uri="{FF2B5EF4-FFF2-40B4-BE49-F238E27FC236}">
                <a16:creationId xmlns:a16="http://schemas.microsoft.com/office/drawing/2014/main" id="{51C3E6FE-3B8F-61BE-B9FD-0D71DEF76584}"/>
              </a:ext>
            </a:extLst>
          </p:cNvPr>
          <p:cNvSpPr txBox="1"/>
          <p:nvPr/>
        </p:nvSpPr>
        <p:spPr>
          <a:xfrm>
            <a:off x="7327900" y="6986539"/>
            <a:ext cx="6096000" cy="276999"/>
          </a:xfrm>
          <a:prstGeom prst="rect">
            <a:avLst/>
          </a:prstGeom>
          <a:noFill/>
        </p:spPr>
        <p:txBody>
          <a:bodyPr wrap="square">
            <a:spAutoFit/>
          </a:bodyPr>
          <a:lstStyle/>
          <a:p>
            <a:r>
              <a:rPr lang="de-DE" sz="1800" b="1" i="0" dirty="0">
                <a:solidFill>
                  <a:schemeClr val="tx1"/>
                </a:solidFill>
                <a:effectLst/>
                <a:latin typeface="+mn-lt"/>
              </a:rPr>
              <a:t>VSB_2025-08-12_1382.jpg</a:t>
            </a:r>
            <a:endParaRPr lang="de-DE" dirty="0"/>
          </a:p>
        </p:txBody>
      </p:sp>
    </p:spTree>
    <p:extLst>
      <p:ext uri="{BB962C8B-B14F-4D97-AF65-F5344CB8AC3E}">
        <p14:creationId xmlns:p14="http://schemas.microsoft.com/office/powerpoint/2010/main" val="3603484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B6759-378B-EB03-1AFD-CA52F4C1798D}"/>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A81DCC44-E80D-F8BE-941D-3EB57464FE99}"/>
              </a:ext>
            </a:extLst>
          </p:cNvPr>
          <p:cNvPicPr>
            <a:picLocks noChangeAspect="1"/>
          </p:cNvPicPr>
          <p:nvPr/>
        </p:nvPicPr>
        <p:blipFill>
          <a:blip r:embed="rId2"/>
          <a:stretch>
            <a:fillRect/>
          </a:stretch>
        </p:blipFill>
        <p:spPr>
          <a:xfrm>
            <a:off x="7345555" y="0"/>
            <a:ext cx="4846445" cy="6858000"/>
          </a:xfrm>
          <a:prstGeom prst="rect">
            <a:avLst/>
          </a:prstGeom>
        </p:spPr>
      </p:pic>
      <p:sp>
        <p:nvSpPr>
          <p:cNvPr id="2" name="Titel 1">
            <a:extLst>
              <a:ext uri="{FF2B5EF4-FFF2-40B4-BE49-F238E27FC236}">
                <a16:creationId xmlns:a16="http://schemas.microsoft.com/office/drawing/2014/main" id="{2E28D688-414C-AC3A-00A2-032116F7172F}"/>
              </a:ext>
            </a:extLst>
          </p:cNvPr>
          <p:cNvSpPr>
            <a:spLocks noGrp="1"/>
          </p:cNvSpPr>
          <p:nvPr>
            <p:ph type="title"/>
          </p:nvPr>
        </p:nvSpPr>
        <p:spPr/>
        <p:txBody>
          <a:bodyPr>
            <a:normAutofit/>
          </a:bodyPr>
          <a:lstStyle/>
          <a:p>
            <a:r>
              <a:rPr lang="de-DE" dirty="0"/>
              <a:t>Umgang mit Stress: Stress abpuffern </a:t>
            </a:r>
          </a:p>
        </p:txBody>
      </p:sp>
      <p:sp>
        <p:nvSpPr>
          <p:cNvPr id="4" name="Inhaltsplatzhalter 2">
            <a:extLst>
              <a:ext uri="{FF2B5EF4-FFF2-40B4-BE49-F238E27FC236}">
                <a16:creationId xmlns:a16="http://schemas.microsoft.com/office/drawing/2014/main" id="{BE0E1701-AFEE-E77D-7F97-C37B3968FD7D}"/>
              </a:ext>
            </a:extLst>
          </p:cNvPr>
          <p:cNvSpPr txBox="1">
            <a:spLocks/>
          </p:cNvSpPr>
          <p:nvPr/>
        </p:nvSpPr>
        <p:spPr>
          <a:xfrm>
            <a:off x="933856" y="1887166"/>
            <a:ext cx="6621293" cy="44367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dirty="0"/>
              <a:t>Frage: „Was kann ich tun, um besser auf eine stressige Situation vorbereitet zu sein?“</a:t>
            </a:r>
          </a:p>
          <a:p>
            <a:pPr marL="0" indent="0">
              <a:buNone/>
            </a:pPr>
            <a:r>
              <a:rPr lang="de-DE" sz="1800" b="1" dirty="0"/>
              <a:t>Strategien, z.B.:</a:t>
            </a:r>
          </a:p>
          <a:p>
            <a:r>
              <a:rPr lang="de-DE" sz="2000" dirty="0"/>
              <a:t>Sich selbst ernst nehmen, auf </a:t>
            </a:r>
            <a:r>
              <a:rPr lang="de-DE" sz="2000" b="1" dirty="0">
                <a:solidFill>
                  <a:schemeClr val="accent5"/>
                </a:solidFill>
              </a:rPr>
              <a:t>eigene Bedürfnisse </a:t>
            </a:r>
            <a:r>
              <a:rPr lang="de-DE" sz="2000" dirty="0"/>
              <a:t>achten</a:t>
            </a:r>
          </a:p>
          <a:p>
            <a:r>
              <a:rPr lang="de-DE" sz="2000" b="1" dirty="0">
                <a:solidFill>
                  <a:schemeClr val="accent5"/>
                </a:solidFill>
              </a:rPr>
              <a:t>Entspannungsübungen</a:t>
            </a:r>
          </a:p>
          <a:p>
            <a:r>
              <a:rPr lang="de-DE" sz="2000" dirty="0"/>
              <a:t>Etwas tun, das </a:t>
            </a:r>
            <a:r>
              <a:rPr lang="de-DE" sz="2000" b="1" dirty="0">
                <a:solidFill>
                  <a:schemeClr val="accent5"/>
                </a:solidFill>
              </a:rPr>
              <a:t>Freude macht </a:t>
            </a:r>
            <a:r>
              <a:rPr lang="de-DE" sz="2000" dirty="0"/>
              <a:t>und Kraft gibt</a:t>
            </a:r>
          </a:p>
          <a:p>
            <a:r>
              <a:rPr lang="de-DE" sz="2000" dirty="0"/>
              <a:t>Mit anderen über </a:t>
            </a:r>
            <a:r>
              <a:rPr lang="de-DE" sz="2000" b="1" dirty="0">
                <a:solidFill>
                  <a:schemeClr val="accent5"/>
                </a:solidFill>
              </a:rPr>
              <a:t>Sorgen</a:t>
            </a:r>
            <a:r>
              <a:rPr lang="de-DE" sz="2000" dirty="0"/>
              <a:t> und </a:t>
            </a:r>
            <a:r>
              <a:rPr lang="de-DE" sz="2000" b="1" dirty="0">
                <a:solidFill>
                  <a:schemeClr val="accent5"/>
                </a:solidFill>
              </a:rPr>
              <a:t>Gefühle</a:t>
            </a:r>
            <a:r>
              <a:rPr lang="de-DE" sz="2000" dirty="0"/>
              <a:t> </a:t>
            </a:r>
            <a:r>
              <a:rPr lang="de-DE" sz="2000" b="1" dirty="0">
                <a:solidFill>
                  <a:schemeClr val="accent5"/>
                </a:solidFill>
              </a:rPr>
              <a:t>sprechen</a:t>
            </a:r>
            <a:r>
              <a:rPr lang="de-DE" sz="2000" dirty="0"/>
              <a:t> </a:t>
            </a:r>
          </a:p>
          <a:p>
            <a:r>
              <a:rPr lang="de-DE" sz="2000" dirty="0"/>
              <a:t>Eigene Grenzen beachten und auch mal „</a:t>
            </a:r>
            <a:r>
              <a:rPr lang="de-DE" sz="2000" b="1" dirty="0">
                <a:solidFill>
                  <a:schemeClr val="accent5"/>
                </a:solidFill>
              </a:rPr>
              <a:t>Nein</a:t>
            </a:r>
            <a:r>
              <a:rPr lang="de-DE" sz="2000" dirty="0"/>
              <a:t>“ </a:t>
            </a:r>
            <a:r>
              <a:rPr lang="de-DE" sz="2000" b="1" dirty="0">
                <a:solidFill>
                  <a:schemeClr val="accent5"/>
                </a:solidFill>
              </a:rPr>
              <a:t>sagen</a:t>
            </a:r>
            <a:r>
              <a:rPr lang="de-DE" sz="2000" dirty="0"/>
              <a:t> </a:t>
            </a:r>
          </a:p>
          <a:p>
            <a:r>
              <a:rPr lang="de-DE" sz="2000" dirty="0"/>
              <a:t>Sich </a:t>
            </a:r>
            <a:r>
              <a:rPr lang="de-DE" sz="2000" b="1" dirty="0">
                <a:solidFill>
                  <a:schemeClr val="accent5"/>
                </a:solidFill>
              </a:rPr>
              <a:t>selbst etwas Gutes tun </a:t>
            </a:r>
            <a:r>
              <a:rPr lang="de-DE" sz="2000" dirty="0"/>
              <a:t>und freundlich mit sich umgehen</a:t>
            </a:r>
          </a:p>
          <a:p>
            <a:pPr marL="457200" lvl="1" indent="0">
              <a:buNone/>
            </a:pPr>
            <a:endParaRPr lang="de-DE" sz="1600" dirty="0"/>
          </a:p>
        </p:txBody>
      </p:sp>
      <p:sp>
        <p:nvSpPr>
          <p:cNvPr id="6" name="Textfeld 5">
            <a:extLst>
              <a:ext uri="{FF2B5EF4-FFF2-40B4-BE49-F238E27FC236}">
                <a16:creationId xmlns:a16="http://schemas.microsoft.com/office/drawing/2014/main" id="{D9F1DBAF-B054-226C-3E4E-B0ACA32CC549}"/>
              </a:ext>
            </a:extLst>
          </p:cNvPr>
          <p:cNvSpPr txBox="1"/>
          <p:nvPr/>
        </p:nvSpPr>
        <p:spPr>
          <a:xfrm>
            <a:off x="838200" y="5812514"/>
            <a:ext cx="6400800" cy="707886"/>
          </a:xfrm>
          <a:prstGeom prst="rect">
            <a:avLst/>
          </a:prstGeom>
          <a:noFill/>
        </p:spPr>
        <p:txBody>
          <a:bodyPr wrap="square">
            <a:spAutoFit/>
          </a:bodyPr>
          <a:lstStyle/>
          <a:p>
            <a:r>
              <a:rPr lang="de-DE" sz="2000" b="1" dirty="0"/>
              <a:t>!Wer gut für sich sorgt, ist besser für stressige Zeiten gewappnet!</a:t>
            </a:r>
          </a:p>
        </p:txBody>
      </p:sp>
      <p:sp>
        <p:nvSpPr>
          <p:cNvPr id="7" name="Textfeld 6">
            <a:extLst>
              <a:ext uri="{FF2B5EF4-FFF2-40B4-BE49-F238E27FC236}">
                <a16:creationId xmlns:a16="http://schemas.microsoft.com/office/drawing/2014/main" id="{F218C426-3CD3-15E5-4096-139CF77D255F}"/>
              </a:ext>
            </a:extLst>
          </p:cNvPr>
          <p:cNvSpPr txBox="1"/>
          <p:nvPr/>
        </p:nvSpPr>
        <p:spPr>
          <a:xfrm>
            <a:off x="8565435" y="6946900"/>
            <a:ext cx="2406684" cy="369332"/>
          </a:xfrm>
          <a:prstGeom prst="rect">
            <a:avLst/>
          </a:prstGeom>
          <a:noFill/>
        </p:spPr>
        <p:txBody>
          <a:bodyPr wrap="none" rtlCol="0">
            <a:spAutoFit/>
          </a:bodyPr>
          <a:lstStyle/>
          <a:p>
            <a:r>
              <a:rPr lang="de-DE" i="1" dirty="0">
                <a:solidFill>
                  <a:srgbClr val="FF0000"/>
                </a:solidFill>
              </a:rPr>
              <a:t>Bild aus </a:t>
            </a:r>
            <a:r>
              <a:rPr lang="de-DE" i="1" dirty="0" err="1">
                <a:solidFill>
                  <a:srgbClr val="FF0000"/>
                </a:solidFill>
              </a:rPr>
              <a:t>think</a:t>
            </a:r>
            <a:r>
              <a:rPr lang="de-DE" i="1" dirty="0">
                <a:solidFill>
                  <a:srgbClr val="FF0000"/>
                </a:solidFill>
              </a:rPr>
              <a:t> Folie 1.4</a:t>
            </a:r>
          </a:p>
        </p:txBody>
      </p:sp>
    </p:spTree>
    <p:extLst>
      <p:ext uri="{BB962C8B-B14F-4D97-AF65-F5344CB8AC3E}">
        <p14:creationId xmlns:p14="http://schemas.microsoft.com/office/powerpoint/2010/main" val="523514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Asiatische Plus-Size-Frau im Pyjama, die morgens vor Glück schläft. Attraktive junge, kurvige Frau fühlt sich glücklich und entspannt sich, verbringt ihre Freizeit im Liegen auf dem Bett und ruht sich zu Hause im gemütlichen Schlafzimmer aus. - Lizenzfrei Schlafen Stock-Foto">
            <a:extLst>
              <a:ext uri="{FF2B5EF4-FFF2-40B4-BE49-F238E27FC236}">
                <a16:creationId xmlns:a16="http://schemas.microsoft.com/office/drawing/2014/main" id="{BE79D9D2-211F-9C24-C4FE-841734640949}"/>
              </a:ext>
            </a:extLst>
          </p:cNvPr>
          <p:cNvPicPr>
            <a:picLocks noChangeAspect="1"/>
          </p:cNvPicPr>
          <p:nvPr/>
        </p:nvPicPr>
        <p:blipFill>
          <a:blip r:embed="rId2">
            <a:alphaModFix amt="35000"/>
          </a:blip>
          <a:stretch>
            <a:fillRect/>
          </a:stretch>
        </p:blipFill>
        <p:spPr>
          <a:xfrm flipH="1">
            <a:off x="0" y="-631032"/>
            <a:ext cx="12192000" cy="8120063"/>
          </a:xfrm>
          <a:prstGeom prst="rect">
            <a:avLst/>
          </a:prstGeom>
        </p:spPr>
      </p:pic>
      <p:sp>
        <p:nvSpPr>
          <p:cNvPr id="2" name="Titel 1">
            <a:extLst>
              <a:ext uri="{FF2B5EF4-FFF2-40B4-BE49-F238E27FC236}">
                <a16:creationId xmlns:a16="http://schemas.microsoft.com/office/drawing/2014/main" id="{E41DE8B7-5EBF-B58C-A4B4-C1D695B737AF}"/>
              </a:ext>
            </a:extLst>
          </p:cNvPr>
          <p:cNvSpPr>
            <a:spLocks noGrp="1"/>
          </p:cNvSpPr>
          <p:nvPr>
            <p:ph type="title"/>
          </p:nvPr>
        </p:nvSpPr>
        <p:spPr/>
        <p:txBody>
          <a:bodyPr/>
          <a:lstStyle/>
          <a:p>
            <a:r>
              <a:rPr lang="de-DE" dirty="0"/>
              <a:t>Für sich selbst sorgen: Beispiele</a:t>
            </a:r>
          </a:p>
        </p:txBody>
      </p:sp>
      <p:sp>
        <p:nvSpPr>
          <p:cNvPr id="3" name="Inhaltsplatzhalter 2">
            <a:extLst>
              <a:ext uri="{FF2B5EF4-FFF2-40B4-BE49-F238E27FC236}">
                <a16:creationId xmlns:a16="http://schemas.microsoft.com/office/drawing/2014/main" id="{98AD20FD-F39E-EA9E-4F56-EC230FBBB76A}"/>
              </a:ext>
            </a:extLst>
          </p:cNvPr>
          <p:cNvSpPr>
            <a:spLocks noGrp="1"/>
          </p:cNvSpPr>
          <p:nvPr>
            <p:ph idx="1"/>
          </p:nvPr>
        </p:nvSpPr>
        <p:spPr>
          <a:xfrm>
            <a:off x="838200" y="1825625"/>
            <a:ext cx="7195457" cy="4618718"/>
          </a:xfrm>
        </p:spPr>
        <p:txBody>
          <a:bodyPr>
            <a:normAutofit fontScale="92500" lnSpcReduction="10000"/>
          </a:bodyPr>
          <a:lstStyle/>
          <a:p>
            <a:pPr marL="0" indent="0">
              <a:buNone/>
            </a:pPr>
            <a:r>
              <a:rPr lang="de-DE" sz="2000" b="1" dirty="0"/>
              <a:t>Schlaf &amp; Erholung</a:t>
            </a:r>
          </a:p>
          <a:p>
            <a:r>
              <a:rPr lang="de-DE" sz="2000" dirty="0"/>
              <a:t>Ausreichend Pausen und möglichst </a:t>
            </a:r>
            <a:r>
              <a:rPr lang="de-DE" sz="2000" b="1" dirty="0">
                <a:solidFill>
                  <a:schemeClr val="accent5"/>
                </a:solidFill>
              </a:rPr>
              <a:t>regelmäßiger Schlaf</a:t>
            </a:r>
          </a:p>
          <a:p>
            <a:pPr marL="0" indent="0">
              <a:buNone/>
            </a:pPr>
            <a:r>
              <a:rPr lang="de-DE" sz="2000" b="1" dirty="0"/>
              <a:t>Bewegung</a:t>
            </a:r>
          </a:p>
          <a:p>
            <a:r>
              <a:rPr lang="de-DE" sz="2000" dirty="0"/>
              <a:t>Nicht als Strafe, sondern um sich </a:t>
            </a:r>
            <a:r>
              <a:rPr lang="de-DE" sz="2100" b="1" dirty="0">
                <a:solidFill>
                  <a:schemeClr val="accent5"/>
                </a:solidFill>
              </a:rPr>
              <a:t>wohlzufühlen</a:t>
            </a:r>
          </a:p>
          <a:p>
            <a:pPr marL="0" indent="0">
              <a:buNone/>
            </a:pPr>
            <a:r>
              <a:rPr lang="de-DE" sz="2000" b="1" dirty="0"/>
              <a:t>Essen ohne Schuldgefühle</a:t>
            </a:r>
          </a:p>
          <a:p>
            <a:r>
              <a:rPr lang="de-DE" sz="2100" b="1" dirty="0">
                <a:solidFill>
                  <a:schemeClr val="accent5"/>
                </a:solidFill>
              </a:rPr>
              <a:t>Genießen</a:t>
            </a:r>
            <a:r>
              <a:rPr lang="de-DE" sz="2000" dirty="0"/>
              <a:t>, bewusst entscheiden und nach einem „Ausrutscher“ einfach weitermachen</a:t>
            </a:r>
          </a:p>
          <a:p>
            <a:pPr marL="0" indent="0">
              <a:buNone/>
            </a:pPr>
            <a:r>
              <a:rPr lang="de-DE" sz="2000" b="1" dirty="0"/>
              <a:t>Stress ernst nehmen</a:t>
            </a:r>
          </a:p>
          <a:p>
            <a:r>
              <a:rPr lang="de-DE" sz="2000" dirty="0"/>
              <a:t>Nicht alles muss sofort erledigt werden. </a:t>
            </a:r>
            <a:r>
              <a:rPr lang="de-DE" sz="2100" b="1" dirty="0">
                <a:solidFill>
                  <a:schemeClr val="accent5"/>
                </a:solidFill>
              </a:rPr>
              <a:t>Kleine Pausen </a:t>
            </a:r>
            <a:r>
              <a:rPr lang="de-DE" sz="2000" dirty="0"/>
              <a:t>sind </a:t>
            </a:r>
            <a:r>
              <a:rPr lang="de-DE" sz="2100" b="1" dirty="0">
                <a:solidFill>
                  <a:schemeClr val="accent5"/>
                </a:solidFill>
              </a:rPr>
              <a:t>erlaubt</a:t>
            </a:r>
          </a:p>
          <a:p>
            <a:pPr marL="0" indent="0">
              <a:buNone/>
            </a:pPr>
            <a:r>
              <a:rPr lang="de-DE" sz="2000" b="1" dirty="0"/>
              <a:t>Unterstützung annehmen</a:t>
            </a:r>
          </a:p>
          <a:p>
            <a:r>
              <a:rPr lang="de-DE" sz="2000" dirty="0"/>
              <a:t>Mit </a:t>
            </a:r>
            <a:r>
              <a:rPr lang="de-DE" sz="2100" b="1" dirty="0">
                <a:solidFill>
                  <a:schemeClr val="accent5"/>
                </a:solidFill>
              </a:rPr>
              <a:t>Familie</a:t>
            </a:r>
            <a:r>
              <a:rPr lang="de-DE" sz="2000" dirty="0"/>
              <a:t>, </a:t>
            </a:r>
            <a:r>
              <a:rPr lang="de-DE" sz="2100" b="1" dirty="0">
                <a:solidFill>
                  <a:schemeClr val="accent5"/>
                </a:solidFill>
              </a:rPr>
              <a:t>Freunden</a:t>
            </a:r>
            <a:r>
              <a:rPr lang="de-DE" sz="2000" dirty="0"/>
              <a:t> oder anderen Menschen darüber </a:t>
            </a:r>
            <a:r>
              <a:rPr lang="de-DE" sz="2100" b="1" dirty="0">
                <a:solidFill>
                  <a:schemeClr val="accent5"/>
                </a:solidFill>
              </a:rPr>
              <a:t>sprechen</a:t>
            </a:r>
            <a:r>
              <a:rPr lang="de-DE" sz="2000" dirty="0"/>
              <a:t>, wenn es schwerfällt</a:t>
            </a:r>
          </a:p>
          <a:p>
            <a:endParaRPr lang="de-DE" sz="2000" dirty="0"/>
          </a:p>
        </p:txBody>
      </p:sp>
      <p:sp>
        <p:nvSpPr>
          <p:cNvPr id="6" name="Textfeld 5">
            <a:extLst>
              <a:ext uri="{FF2B5EF4-FFF2-40B4-BE49-F238E27FC236}">
                <a16:creationId xmlns:a16="http://schemas.microsoft.com/office/drawing/2014/main" id="{18052C17-8DBD-1E1A-C3F6-17D28ACAE783}"/>
              </a:ext>
            </a:extLst>
          </p:cNvPr>
          <p:cNvSpPr txBox="1"/>
          <p:nvPr/>
        </p:nvSpPr>
        <p:spPr>
          <a:xfrm>
            <a:off x="2552700" y="6858000"/>
            <a:ext cx="6096000" cy="923330"/>
          </a:xfrm>
          <a:prstGeom prst="rect">
            <a:avLst/>
          </a:prstGeom>
          <a:noFill/>
        </p:spPr>
        <p:txBody>
          <a:bodyPr wrap="square">
            <a:spAutoFit/>
          </a:bodyPr>
          <a:lstStyle/>
          <a:p>
            <a:r>
              <a:rPr lang="de-DE" dirty="0"/>
              <a:t>https://www.istockphoto.com/de/foto/asiatische-plus-size-frau-im-pyjama-die-morgens-vor-gl%C3%BCck-schl%C3%A4ft-attraktive-junge-gm2251129664-664712373</a:t>
            </a:r>
          </a:p>
        </p:txBody>
      </p:sp>
    </p:spTree>
    <p:extLst>
      <p:ext uri="{BB962C8B-B14F-4D97-AF65-F5344CB8AC3E}">
        <p14:creationId xmlns:p14="http://schemas.microsoft.com/office/powerpoint/2010/main" val="1517105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Die Frauen schoben den Kuchenteller mit den Leuten.  Essen Sie keine Desserts zur Gewichtsreduktion. - Lizenzfrei Transfettsäure Stock-Foto">
            <a:extLst>
              <a:ext uri="{FF2B5EF4-FFF2-40B4-BE49-F238E27FC236}">
                <a16:creationId xmlns:a16="http://schemas.microsoft.com/office/drawing/2014/main" id="{6D98EBC8-68C5-FD6A-3730-518F99D7FED6}"/>
              </a:ext>
            </a:extLst>
          </p:cNvPr>
          <p:cNvPicPr>
            <a:picLocks noChangeAspect="1"/>
          </p:cNvPicPr>
          <p:nvPr/>
        </p:nvPicPr>
        <p:blipFill>
          <a:blip r:embed="rId2">
            <a:alphaModFix amt="50000"/>
          </a:blip>
          <a:stretch>
            <a:fillRect/>
          </a:stretch>
        </p:blipFill>
        <p:spPr>
          <a:xfrm flipH="1">
            <a:off x="0" y="0"/>
            <a:ext cx="12192000" cy="8131969"/>
          </a:xfrm>
          <a:prstGeom prst="rect">
            <a:avLst/>
          </a:prstGeom>
        </p:spPr>
      </p:pic>
      <p:sp>
        <p:nvSpPr>
          <p:cNvPr id="2" name="Titel 1">
            <a:extLst>
              <a:ext uri="{FF2B5EF4-FFF2-40B4-BE49-F238E27FC236}">
                <a16:creationId xmlns:a16="http://schemas.microsoft.com/office/drawing/2014/main" id="{C9CE3973-548D-4ECB-37F0-31C585175240}"/>
              </a:ext>
            </a:extLst>
          </p:cNvPr>
          <p:cNvSpPr>
            <a:spLocks noGrp="1"/>
          </p:cNvSpPr>
          <p:nvPr>
            <p:ph type="title"/>
          </p:nvPr>
        </p:nvSpPr>
        <p:spPr/>
        <p:txBody>
          <a:bodyPr/>
          <a:lstStyle/>
          <a:p>
            <a:r>
              <a:rPr lang="de-DE" dirty="0"/>
              <a:t>Für sich selbst sorgen: Lernen, „nein“ zu sagen</a:t>
            </a:r>
          </a:p>
        </p:txBody>
      </p:sp>
      <p:sp>
        <p:nvSpPr>
          <p:cNvPr id="3" name="Inhaltsplatzhalter 2">
            <a:extLst>
              <a:ext uri="{FF2B5EF4-FFF2-40B4-BE49-F238E27FC236}">
                <a16:creationId xmlns:a16="http://schemas.microsoft.com/office/drawing/2014/main" id="{7064FA1F-1048-9246-7C2B-6DBEC03E9A10}"/>
              </a:ext>
            </a:extLst>
          </p:cNvPr>
          <p:cNvSpPr>
            <a:spLocks noGrp="1"/>
          </p:cNvSpPr>
          <p:nvPr>
            <p:ph idx="1"/>
          </p:nvPr>
        </p:nvSpPr>
        <p:spPr>
          <a:xfrm>
            <a:off x="838199" y="1825625"/>
            <a:ext cx="7320643" cy="4705804"/>
          </a:xfrm>
        </p:spPr>
        <p:txBody>
          <a:bodyPr>
            <a:normAutofit fontScale="92500" lnSpcReduction="10000"/>
          </a:bodyPr>
          <a:lstStyle/>
          <a:p>
            <a:r>
              <a:rPr lang="de-DE" sz="2000" dirty="0"/>
              <a:t>Gerade bei Kuchen, Süßigkeiten oder Nachschlag fällt ein „Nein“ oft schwer – besonders bei Familie, Freunden oder Kollegen.</a:t>
            </a:r>
          </a:p>
          <a:p>
            <a:pPr marL="0" indent="0">
              <a:buNone/>
            </a:pPr>
            <a:r>
              <a:rPr lang="de-DE" sz="2000" b="1" dirty="0"/>
              <a:t>Strategien, die helfen</a:t>
            </a:r>
          </a:p>
          <a:p>
            <a:pPr marL="0" indent="0">
              <a:buNone/>
            </a:pPr>
            <a:r>
              <a:rPr lang="de-DE" sz="2100" b="1" dirty="0"/>
              <a:t>1. Freundlich &amp; klar: </a:t>
            </a:r>
          </a:p>
          <a:p>
            <a:r>
              <a:rPr lang="de-DE" sz="2000" dirty="0"/>
              <a:t>„Nein, danke. Ich möchte heute nichts.“</a:t>
            </a:r>
          </a:p>
          <a:p>
            <a:pPr marL="0" indent="0">
              <a:buNone/>
            </a:pPr>
            <a:r>
              <a:rPr lang="de-DE" sz="2000" b="1" dirty="0"/>
              <a:t>2. Kurz begründen: </a:t>
            </a:r>
          </a:p>
          <a:p>
            <a:r>
              <a:rPr lang="de-DE" sz="2000" dirty="0"/>
              <a:t>„Danke, ich bin satt.“</a:t>
            </a:r>
          </a:p>
          <a:p>
            <a:pPr marL="0" indent="0">
              <a:buNone/>
            </a:pPr>
            <a:r>
              <a:rPr lang="de-DE" sz="2000" b="1" dirty="0"/>
              <a:t>3. Alternative anbieten: </a:t>
            </a:r>
          </a:p>
          <a:p>
            <a:r>
              <a:rPr lang="de-DE" sz="2000" dirty="0"/>
              <a:t>„Ich nehme lieber einen Kaffee / Tee.“</a:t>
            </a:r>
          </a:p>
          <a:p>
            <a:pPr marL="0" indent="0">
              <a:buNone/>
            </a:pPr>
            <a:r>
              <a:rPr lang="de-DE" sz="2000" b="1" dirty="0"/>
              <a:t>4. „Später“ statt „nie“: </a:t>
            </a:r>
          </a:p>
          <a:p>
            <a:r>
              <a:rPr lang="de-DE" sz="2000" dirty="0"/>
              <a:t>„Jetzt nicht – vielleicht später.“</a:t>
            </a:r>
          </a:p>
          <a:p>
            <a:pPr marL="0" indent="0">
              <a:buNone/>
            </a:pPr>
            <a:r>
              <a:rPr lang="de-DE" sz="2000" b="1" dirty="0"/>
              <a:t>5. Angebot nicht verhandeln: </a:t>
            </a:r>
          </a:p>
          <a:p>
            <a:r>
              <a:rPr lang="de-DE" sz="2000" dirty="0"/>
              <a:t>Nicht lange erklären oder rechtfertigen</a:t>
            </a:r>
          </a:p>
        </p:txBody>
      </p:sp>
      <p:sp>
        <p:nvSpPr>
          <p:cNvPr id="5" name="Textfeld 4">
            <a:extLst>
              <a:ext uri="{FF2B5EF4-FFF2-40B4-BE49-F238E27FC236}">
                <a16:creationId xmlns:a16="http://schemas.microsoft.com/office/drawing/2014/main" id="{78EEEA38-71D2-A331-4D43-C7141CDD5066}"/>
              </a:ext>
            </a:extLst>
          </p:cNvPr>
          <p:cNvSpPr txBox="1"/>
          <p:nvPr/>
        </p:nvSpPr>
        <p:spPr>
          <a:xfrm>
            <a:off x="107137" y="7008199"/>
            <a:ext cx="15098877" cy="369332"/>
          </a:xfrm>
          <a:prstGeom prst="rect">
            <a:avLst/>
          </a:prstGeom>
          <a:noFill/>
        </p:spPr>
        <p:txBody>
          <a:bodyPr wrap="none" rtlCol="0">
            <a:spAutoFit/>
          </a:bodyPr>
          <a:lstStyle/>
          <a:p>
            <a:r>
              <a:rPr lang="de-DE"/>
              <a:t>https://www.istockphoto.com/de/foto/die-frauen-schoben-den-kuchenteller-mit-den-leuten-essen-sie-keine-desserts-zur-gm1488098770-513369744</a:t>
            </a:r>
            <a:endParaRPr lang="de-DE" dirty="0"/>
          </a:p>
        </p:txBody>
      </p:sp>
    </p:spTree>
    <p:extLst>
      <p:ext uri="{BB962C8B-B14F-4D97-AF65-F5344CB8AC3E}">
        <p14:creationId xmlns:p14="http://schemas.microsoft.com/office/powerpoint/2010/main" val="1558246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14F94F-4DDF-976A-DC21-E2C9A91CA380}"/>
              </a:ext>
            </a:extLst>
          </p:cNvPr>
          <p:cNvSpPr>
            <a:spLocks noGrp="1"/>
          </p:cNvSpPr>
          <p:nvPr>
            <p:ph type="title"/>
          </p:nvPr>
        </p:nvSpPr>
        <p:spPr/>
        <p:txBody>
          <a:bodyPr/>
          <a:lstStyle/>
          <a:p>
            <a:r>
              <a:rPr lang="de-DE" dirty="0"/>
              <a:t>Ganz praktisch: Nein sagen</a:t>
            </a:r>
          </a:p>
        </p:txBody>
      </p:sp>
      <p:sp>
        <p:nvSpPr>
          <p:cNvPr id="3" name="Inhaltsplatzhalter 2">
            <a:extLst>
              <a:ext uri="{FF2B5EF4-FFF2-40B4-BE49-F238E27FC236}">
                <a16:creationId xmlns:a16="http://schemas.microsoft.com/office/drawing/2014/main" id="{69A5DA05-EEF2-F1D1-EB1C-299725BB18BB}"/>
              </a:ext>
            </a:extLst>
          </p:cNvPr>
          <p:cNvSpPr>
            <a:spLocks noGrp="1"/>
          </p:cNvSpPr>
          <p:nvPr>
            <p:ph idx="1"/>
          </p:nvPr>
        </p:nvSpPr>
        <p:spPr>
          <a:xfrm>
            <a:off x="838200" y="2356757"/>
            <a:ext cx="5257800" cy="3370943"/>
          </a:xfrm>
          <a:solidFill>
            <a:schemeClr val="accent2">
              <a:lumMod val="20000"/>
              <a:lumOff val="80000"/>
            </a:schemeClr>
          </a:solidFill>
        </p:spPr>
        <p:txBody>
          <a:bodyPr>
            <a:normAutofit/>
          </a:bodyPr>
          <a:lstStyle/>
          <a:p>
            <a:pPr marL="0" indent="0" algn="ctr">
              <a:buNone/>
            </a:pPr>
            <a:r>
              <a:rPr lang="de-DE" sz="2000" b="1" dirty="0"/>
              <a:t>Herausforderung</a:t>
            </a:r>
            <a:endParaRPr lang="de-DE" sz="2000" dirty="0"/>
          </a:p>
          <a:p>
            <a:r>
              <a:rPr lang="de-DE" sz="2000" dirty="0"/>
              <a:t>„Ach, ein Stück Kuchen geht doch!“</a:t>
            </a:r>
            <a:br>
              <a:rPr lang="de-DE" sz="2000" dirty="0"/>
            </a:br>
            <a:endParaRPr lang="de-DE" sz="2000" dirty="0"/>
          </a:p>
          <a:p>
            <a:r>
              <a:rPr lang="de-DE" sz="2000" dirty="0"/>
              <a:t>„Du kannst doch eine Ausnahme machen!“</a:t>
            </a:r>
            <a:br>
              <a:rPr lang="de-DE" sz="2000" dirty="0"/>
            </a:br>
            <a:endParaRPr lang="de-DE" sz="2000" dirty="0"/>
          </a:p>
          <a:p>
            <a:r>
              <a:rPr lang="de-DE" sz="2000" dirty="0"/>
              <a:t>„Ich habe extra für dich gebacken!“</a:t>
            </a:r>
            <a:br>
              <a:rPr lang="de-DE" sz="2000" dirty="0"/>
            </a:br>
            <a:endParaRPr lang="de-DE" sz="2000" dirty="0"/>
          </a:p>
          <a:p>
            <a:r>
              <a:rPr lang="de-DE" sz="2000" dirty="0"/>
              <a:t>„Nur ein kleines Stück!“</a:t>
            </a:r>
          </a:p>
        </p:txBody>
      </p:sp>
      <p:sp>
        <p:nvSpPr>
          <p:cNvPr id="4" name="Inhaltsplatzhalter 2">
            <a:extLst>
              <a:ext uri="{FF2B5EF4-FFF2-40B4-BE49-F238E27FC236}">
                <a16:creationId xmlns:a16="http://schemas.microsoft.com/office/drawing/2014/main" id="{2B3F89FB-88F5-DD47-B64A-394020DDBF26}"/>
              </a:ext>
            </a:extLst>
          </p:cNvPr>
          <p:cNvSpPr txBox="1">
            <a:spLocks/>
          </p:cNvSpPr>
          <p:nvPr/>
        </p:nvSpPr>
        <p:spPr>
          <a:xfrm>
            <a:off x="6672943" y="2315481"/>
            <a:ext cx="5257800" cy="3412219"/>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2000" b="1" dirty="0"/>
              <a:t>Mögliche Strategie</a:t>
            </a:r>
          </a:p>
          <a:p>
            <a:r>
              <a:rPr lang="de-DE" sz="2000" b="1" dirty="0">
                <a:solidFill>
                  <a:schemeClr val="accent5"/>
                </a:solidFill>
              </a:rPr>
              <a:t>Nicht rechtfertigen</a:t>
            </a:r>
            <a:r>
              <a:rPr lang="de-DE" sz="2000" b="1" dirty="0"/>
              <a:t>:</a:t>
            </a:r>
            <a:r>
              <a:rPr lang="de-DE" sz="2000" dirty="0"/>
              <a:t> „Danke, ich möchte trotzdem nicht.“</a:t>
            </a:r>
          </a:p>
          <a:p>
            <a:r>
              <a:rPr lang="de-DE" sz="2000" b="1" dirty="0">
                <a:solidFill>
                  <a:schemeClr val="accent5"/>
                </a:solidFill>
              </a:rPr>
              <a:t>Eigene Entscheidung betonen</a:t>
            </a:r>
            <a:r>
              <a:rPr lang="de-DE" sz="2000" b="1" dirty="0"/>
              <a:t>:</a:t>
            </a:r>
            <a:r>
              <a:rPr lang="de-DE" sz="2000" dirty="0"/>
              <a:t> „Ich entscheide mich heute dagegen.“</a:t>
            </a:r>
          </a:p>
          <a:p>
            <a:r>
              <a:rPr lang="de-DE" sz="2000" b="1" dirty="0">
                <a:solidFill>
                  <a:schemeClr val="accent5"/>
                </a:solidFill>
              </a:rPr>
              <a:t>Wertschätzung + Grenze</a:t>
            </a:r>
            <a:r>
              <a:rPr lang="de-DE" sz="2000" b="1" dirty="0"/>
              <a:t>:</a:t>
            </a:r>
            <a:r>
              <a:rPr lang="de-DE" sz="2000" dirty="0"/>
              <a:t> „Das ist wirklich lieb von dir. Ich möchte trotzdem nichts essen.“</a:t>
            </a:r>
          </a:p>
          <a:p>
            <a:r>
              <a:rPr lang="de-DE" sz="2000" b="1" dirty="0">
                <a:solidFill>
                  <a:schemeClr val="accent5"/>
                </a:solidFill>
              </a:rPr>
              <a:t>Kurz begründen</a:t>
            </a:r>
            <a:r>
              <a:rPr lang="de-DE" sz="2000" b="1" dirty="0"/>
              <a:t>:</a:t>
            </a:r>
            <a:r>
              <a:rPr lang="de-DE" sz="2000" dirty="0"/>
              <a:t> „Aktuell bin ich ziemlich satt, danke.“</a:t>
            </a:r>
          </a:p>
        </p:txBody>
      </p:sp>
      <p:sp>
        <p:nvSpPr>
          <p:cNvPr id="8" name="Textfeld 7">
            <a:extLst>
              <a:ext uri="{FF2B5EF4-FFF2-40B4-BE49-F238E27FC236}">
                <a16:creationId xmlns:a16="http://schemas.microsoft.com/office/drawing/2014/main" id="{5C2DCC21-31FA-E057-5254-271129259241}"/>
              </a:ext>
            </a:extLst>
          </p:cNvPr>
          <p:cNvSpPr txBox="1"/>
          <p:nvPr/>
        </p:nvSpPr>
        <p:spPr>
          <a:xfrm>
            <a:off x="804651" y="5993659"/>
            <a:ext cx="5224251" cy="400110"/>
          </a:xfrm>
          <a:prstGeom prst="rect">
            <a:avLst/>
          </a:prstGeom>
          <a:noFill/>
        </p:spPr>
        <p:txBody>
          <a:bodyPr wrap="none" rtlCol="0">
            <a:spAutoFit/>
          </a:bodyPr>
          <a:lstStyle/>
          <a:p>
            <a:r>
              <a:rPr lang="de-DE" sz="2000" b="1" dirty="0"/>
              <a:t>! Im Vorfeld einen Satz überlegen und üben!</a:t>
            </a:r>
          </a:p>
        </p:txBody>
      </p:sp>
    </p:spTree>
    <p:extLst>
      <p:ext uri="{BB962C8B-B14F-4D97-AF65-F5344CB8AC3E}">
        <p14:creationId xmlns:p14="http://schemas.microsoft.com/office/powerpoint/2010/main" val="3216076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E22F-71BE-1BFE-2D62-85D45DA5F3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DA260-C3E3-56ED-379C-9700657D539E}"/>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E59A6A98-ADF1-E566-D109-F68C7CAC08DE}"/>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4A64DAF-4A1A-D75B-188F-115AA1414F87}"/>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5B1D1425-0C7C-413A-BEAC-C598B754F725}"/>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Woche 40 zeichnen</a:t>
            </a:r>
          </a:p>
        </p:txBody>
      </p:sp>
    </p:spTree>
    <p:extLst>
      <p:ext uri="{BB962C8B-B14F-4D97-AF65-F5344CB8AC3E}">
        <p14:creationId xmlns:p14="http://schemas.microsoft.com/office/powerpoint/2010/main" val="4066915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8B0A1-0D21-9880-7811-75E8A92A1B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A37659-CD06-54CD-E2AF-9D250443BBBE}"/>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6F9DB8AB-82A0-C40E-A392-A7CB267B43C3}"/>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CA254067-8E7E-ED4E-4294-C9DD91C2AA36}"/>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4D15C2E0-98F9-D433-E98D-3AB04E4054DC}"/>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B90D6A8E-EF89-4329-2213-7E01F2BFE810}"/>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43DDED60-80A0-885D-6A2C-9351197A6ABF}"/>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CFEC8AB3-012E-77BD-680F-DB45155C05E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6F3C970F-FC42-D089-7C65-4DA275141FD0}"/>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a:t>
            </a:r>
            <a:r>
              <a:rPr lang="de-DE" i="1">
                <a:solidFill>
                  <a:srgbClr val="FF0000"/>
                </a:solidFill>
              </a:rPr>
              <a:t>Woche 40 </a:t>
            </a:r>
            <a:r>
              <a:rPr lang="de-DE" i="1" dirty="0">
                <a:solidFill>
                  <a:srgbClr val="FF0000"/>
                </a:solidFill>
              </a:rPr>
              <a:t>zeichnen</a:t>
            </a:r>
          </a:p>
        </p:txBody>
      </p:sp>
      <p:sp>
        <p:nvSpPr>
          <p:cNvPr id="26" name="Textfeld 25">
            <a:extLst>
              <a:ext uri="{FF2B5EF4-FFF2-40B4-BE49-F238E27FC236}">
                <a16:creationId xmlns:a16="http://schemas.microsoft.com/office/drawing/2014/main" id="{95D14D57-6AD9-95A3-EC38-406D25ADE207}"/>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31B12DBA-CA0B-A7F7-0A66-71124A441047}"/>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D524874E-C68D-C3E3-ED29-F1D3CCA77649}"/>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E95D58D5-52B2-A1EE-7F00-EA98AEFC7B4F}"/>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32369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FF060CD-D4F2-951C-0AF8-49399F9A1EB5}"/>
              </a:ext>
            </a:extLst>
          </p:cNvPr>
          <p:cNvPicPr>
            <a:picLocks noChangeAspect="1"/>
          </p:cNvPicPr>
          <p:nvPr/>
        </p:nvPicPr>
        <p:blipFill>
          <a:blip r:embed="rId2">
            <a:alphaModFix amt="50000"/>
          </a:blip>
          <a:stretch>
            <a:fillRect/>
          </a:stretch>
        </p:blipFill>
        <p:spPr>
          <a:xfrm>
            <a:off x="0" y="-342901"/>
            <a:ext cx="12192000" cy="8162515"/>
          </a:xfrm>
          <a:prstGeom prst="rect">
            <a:avLst/>
          </a:prstGeom>
        </p:spPr>
      </p:pic>
      <p:sp>
        <p:nvSpPr>
          <p:cNvPr id="2" name="Titel 1">
            <a:extLst>
              <a:ext uri="{FF2B5EF4-FFF2-40B4-BE49-F238E27FC236}">
                <a16:creationId xmlns:a16="http://schemas.microsoft.com/office/drawing/2014/main" id="{A01B3F4F-5BAC-DD3C-2E5F-8E76CBF1AA48}"/>
              </a:ext>
            </a:extLst>
          </p:cNvPr>
          <p:cNvSpPr>
            <a:spLocks noGrp="1"/>
          </p:cNvSpPr>
          <p:nvPr>
            <p:ph type="title"/>
          </p:nvPr>
        </p:nvSpPr>
        <p:spPr/>
        <p:txBody>
          <a:bodyPr/>
          <a:lstStyle/>
          <a:p>
            <a:r>
              <a:rPr lang="de-DE" dirty="0"/>
              <a:t>Bis zur nächsten Kurseinheit</a:t>
            </a:r>
          </a:p>
        </p:txBody>
      </p:sp>
      <p:sp>
        <p:nvSpPr>
          <p:cNvPr id="3" name="Inhaltsplatzhalter 2">
            <a:extLst>
              <a:ext uri="{FF2B5EF4-FFF2-40B4-BE49-F238E27FC236}">
                <a16:creationId xmlns:a16="http://schemas.microsoft.com/office/drawing/2014/main" id="{6112A53E-CE0B-0F42-1911-95F03ED5A25C}"/>
              </a:ext>
            </a:extLst>
          </p:cNvPr>
          <p:cNvSpPr>
            <a:spLocks noGrp="1"/>
          </p:cNvSpPr>
          <p:nvPr>
            <p:ph idx="1"/>
          </p:nvPr>
        </p:nvSpPr>
        <p:spPr/>
        <p:txBody>
          <a:bodyPr/>
          <a:lstStyle/>
          <a:p>
            <a:endParaRPr lang="de-DE"/>
          </a:p>
        </p:txBody>
      </p:sp>
      <p:sp>
        <p:nvSpPr>
          <p:cNvPr id="7" name="Textfeld 6">
            <a:extLst>
              <a:ext uri="{FF2B5EF4-FFF2-40B4-BE49-F238E27FC236}">
                <a16:creationId xmlns:a16="http://schemas.microsoft.com/office/drawing/2014/main" id="{F26E1B51-A948-BBD0-8837-8AFA069FB4D5}"/>
              </a:ext>
            </a:extLst>
          </p:cNvPr>
          <p:cNvSpPr txBox="1"/>
          <p:nvPr/>
        </p:nvSpPr>
        <p:spPr>
          <a:xfrm>
            <a:off x="3987800" y="7221151"/>
            <a:ext cx="6096000" cy="276999"/>
          </a:xfrm>
          <a:prstGeom prst="rect">
            <a:avLst/>
          </a:prstGeom>
          <a:noFill/>
        </p:spPr>
        <p:txBody>
          <a:bodyPr wrap="square">
            <a:spAutoFit/>
          </a:bodyPr>
          <a:lstStyle/>
          <a:p>
            <a:r>
              <a:rPr lang="de-DE" sz="1800" b="1" i="0" dirty="0">
                <a:solidFill>
                  <a:schemeClr val="tx1"/>
                </a:solidFill>
                <a:effectLst/>
                <a:latin typeface="+mn-lt"/>
              </a:rPr>
              <a:t>VSB_2025-08-12_0755.jpg</a:t>
            </a:r>
            <a:endParaRPr lang="de-DE" dirty="0"/>
          </a:p>
        </p:txBody>
      </p:sp>
    </p:spTree>
    <p:extLst>
      <p:ext uri="{BB962C8B-B14F-4D97-AF65-F5344CB8AC3E}">
        <p14:creationId xmlns:p14="http://schemas.microsoft.com/office/powerpoint/2010/main" val="380101440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1689</Words>
  <Application>Microsoft Office PowerPoint</Application>
  <PresentationFormat>Breitbild</PresentationFormat>
  <Paragraphs>272</Paragraphs>
  <Slides>26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26</vt:i4>
      </vt:variant>
    </vt:vector>
  </HeadingPairs>
  <TitlesOfParts>
    <vt:vector size="31" baseType="lpstr">
      <vt:lpstr>Aptos</vt:lpstr>
      <vt:lpstr>Aptos Display</vt:lpstr>
      <vt:lpstr>Arial</vt:lpstr>
      <vt:lpstr>Wingdings</vt:lpstr>
      <vt:lpstr>Office</vt:lpstr>
      <vt:lpstr>Kursstunde 13</vt:lpstr>
      <vt:lpstr>Die Themen heute</vt:lpstr>
      <vt:lpstr>MOVE-Challenge: Meine Gewichtskurve</vt:lpstr>
      <vt:lpstr>MOVE-Challenge: Meine Zufriedenheit</vt:lpstr>
      <vt:lpstr>Ganz praktisch: Alkohol</vt:lpstr>
      <vt:lpstr>Wie viele Kalorien können Sie hier sparen?</vt:lpstr>
      <vt:lpstr>Wie viele Kalorien können Sie hier sparen? Auflösung</vt:lpstr>
      <vt:lpstr>MOVE-Check: Was meinen Sie?</vt:lpstr>
      <vt:lpstr>MOVE-Check: Aktueller Stand der Forschung</vt:lpstr>
      <vt:lpstr>Neue Gewohnheiten: In welchen Situationen fällt Veränderung schwer?</vt:lpstr>
      <vt:lpstr>Praktische Übungen: Kurze Bewegungssnacks für 30 – 60 Sekunden</vt:lpstr>
      <vt:lpstr>Kennen Sie das?</vt:lpstr>
      <vt:lpstr>Stress und Abnehmen</vt:lpstr>
      <vt:lpstr>Essen als Bewältigungsstrategie für Stress?</vt:lpstr>
      <vt:lpstr>Stress: Was ist das eigentlich?</vt:lpstr>
      <vt:lpstr>Stellen Sie sich vor…</vt:lpstr>
      <vt:lpstr>Wie entsteht Stress?</vt:lpstr>
      <vt:lpstr>Umgang mit Stress: Veränderung der Situation</vt:lpstr>
      <vt:lpstr>Umgang mit Stress: Veränderung der Bewertung der Situation</vt:lpstr>
      <vt:lpstr>Umgang mit Stress: Stress abpuffern </vt:lpstr>
      <vt:lpstr>Für sich selbst sorgen: Beispiele</vt:lpstr>
      <vt:lpstr>Für sich selbst sorgen: Lernen, „nein“ zu sagen</vt:lpstr>
      <vt:lpstr>Ganz praktisch: Nein sagen</vt:lpstr>
      <vt:lpstr>MOVE-Challenge: Meine Gewichtskurve</vt:lpstr>
      <vt:lpstr>MOVE-Challenge: Meine Zufriedenheit</vt:lpstr>
      <vt:lpstr>Bis zur nächsten Kurseinheit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Dominic Ehrmann</dc:creator>
  <cp:lastModifiedBy>Dominic Ehrmann</cp:lastModifiedBy>
  <cp:revision>31</cp:revision>
  <dcterms:created xsi:type="dcterms:W3CDTF">2026-06-08T11:41:55Z</dcterms:created>
  <dcterms:modified xsi:type="dcterms:W3CDTF">2026-09-22T13:11:59Z</dcterms:modified>
</cp:coreProperties>
</file>